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8" r:id="rId14"/>
    <p:sldId id="2579" r:id="rId15"/>
    <p:sldId id="2580" r:id="rId16"/>
    <p:sldId id="2573" r:id="rId17"/>
    <p:sldId id="2574" r:id="rId18"/>
    <p:sldId id="2575" r:id="rId19"/>
    <p:sldId id="25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rått og Grønt Holding AS – Premium Investor Pitch 2026" id="{FEBA2C5F-70DC-4593-8EF9-876E78EC6B17}">
          <p14:sldIdLst>
            <p14:sldId id="2561"/>
          </p14:sldIdLst>
        </p14:section>
        <p14:section name="Premium Investor Pitch for Grått og Grønt Holding AS" id="{6CAACBF2-2DA1-4114-9D15-1B7C89F1C073}">
          <p14:sldIdLst>
            <p14:sldId id="2562"/>
            <p14:sldId id="2563"/>
            <p14:sldId id="2564"/>
            <p14:sldId id="2565"/>
            <p14:sldId id="2566"/>
            <p14:sldId id="2567"/>
            <p14:sldId id="2568"/>
            <p14:sldId id="2569"/>
            <p14:sldId id="2570"/>
            <p14:sldId id="2571"/>
            <p14:sldId id="2572"/>
            <p14:sldId id="2578"/>
            <p14:sldId id="2579"/>
            <p14:sldId id="2580"/>
            <p14:sldId id="2573"/>
            <p14:sldId id="2574"/>
            <p14:sldId id="2575"/>
            <p14:sldId id="25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300815-55A0-499D-AEDC-53451E7BA83A}" v="2" dt="2026-05-18T16:04:36.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57" y="2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B6596-DAC3-4AD5-A516-E6C469B978EE}"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ECA5FD39-A9EE-4CFB-B3D8-4BB5EE7AF350}">
      <dgm:prSet/>
      <dgm:spPr/>
      <dgm:t>
        <a:bodyPr/>
        <a:lstStyle/>
        <a:p>
          <a:pPr>
            <a:lnSpc>
              <a:spcPct val="100000"/>
            </a:lnSpc>
            <a:defRPr b="1"/>
          </a:pPr>
          <a:r>
            <a:rPr lang="en-US"/>
            <a:t>Investering i maskiner og utstyr</a:t>
          </a:r>
        </a:p>
      </dgm:t>
    </dgm:pt>
    <dgm:pt modelId="{F02EF7D7-7C6C-4F8C-90E7-333301615291}" type="parTrans" cxnId="{503B7A82-6EBD-443C-BFBA-9164A898E4AA}">
      <dgm:prSet/>
      <dgm:spPr/>
      <dgm:t>
        <a:bodyPr/>
        <a:lstStyle/>
        <a:p>
          <a:endParaRPr lang="en-US"/>
        </a:p>
      </dgm:t>
    </dgm:pt>
    <dgm:pt modelId="{D44F08A7-3576-468B-91FA-BED8556BE477}" type="sibTrans" cxnId="{503B7A82-6EBD-443C-BFBA-9164A898E4AA}">
      <dgm:prSet/>
      <dgm:spPr/>
      <dgm:t>
        <a:bodyPr/>
        <a:lstStyle/>
        <a:p>
          <a:pPr>
            <a:lnSpc>
              <a:spcPct val="100000"/>
            </a:lnSpc>
            <a:defRPr b="1"/>
          </a:pPr>
          <a:endParaRPr lang="en-US"/>
        </a:p>
      </dgm:t>
    </dgm:pt>
    <dgm:pt modelId="{1DD0CC0F-6938-4B32-8692-10E0921DC3DF}">
      <dgm:prSet/>
      <dgm:spPr/>
      <dgm:t>
        <a:bodyPr/>
        <a:lstStyle/>
        <a:p>
          <a:pPr>
            <a:lnSpc>
              <a:spcPct val="100000"/>
            </a:lnSpc>
          </a:pPr>
          <a:r>
            <a:rPr lang="en-US"/>
            <a:t>Omtrent 12,4 MNOK investeres i maskiner og utstyr for å øke produksjonskapasiteten og effektiviteten.</a:t>
          </a:r>
        </a:p>
      </dgm:t>
    </dgm:pt>
    <dgm:pt modelId="{B930D266-00D6-4DAC-8B1E-221465674C64}" type="parTrans" cxnId="{DB1C778F-6CD7-45BE-BC99-2A3B6D60E8D0}">
      <dgm:prSet/>
      <dgm:spPr/>
      <dgm:t>
        <a:bodyPr/>
        <a:lstStyle/>
        <a:p>
          <a:endParaRPr lang="en-US"/>
        </a:p>
      </dgm:t>
    </dgm:pt>
    <dgm:pt modelId="{AEBC93F9-86A1-4064-AA10-861AF4FF4953}" type="sibTrans" cxnId="{DB1C778F-6CD7-45BE-BC99-2A3B6D60E8D0}">
      <dgm:prSet/>
      <dgm:spPr/>
      <dgm:t>
        <a:bodyPr/>
        <a:lstStyle/>
        <a:p>
          <a:endParaRPr lang="en-US"/>
        </a:p>
      </dgm:t>
    </dgm:pt>
    <dgm:pt modelId="{F0F6BA4E-27DC-4C22-9A45-1DB3BD4D380D}">
      <dgm:prSet/>
      <dgm:spPr/>
      <dgm:t>
        <a:bodyPr/>
        <a:lstStyle/>
        <a:p>
          <a:pPr>
            <a:lnSpc>
              <a:spcPct val="100000"/>
            </a:lnSpc>
            <a:defRPr b="1"/>
          </a:pPr>
          <a:r>
            <a:rPr lang="en-US"/>
            <a:t>Oppstart og drift</a:t>
          </a:r>
        </a:p>
      </dgm:t>
    </dgm:pt>
    <dgm:pt modelId="{5CC0705C-6F5D-435E-BB81-8A9D48CA97DA}" type="parTrans" cxnId="{1129F3F9-AD09-490C-BEF5-B5DDF7CA8788}">
      <dgm:prSet/>
      <dgm:spPr/>
      <dgm:t>
        <a:bodyPr/>
        <a:lstStyle/>
        <a:p>
          <a:endParaRPr lang="en-US"/>
        </a:p>
      </dgm:t>
    </dgm:pt>
    <dgm:pt modelId="{E6D77E7A-22C2-4312-82E8-938BA978675A}" type="sibTrans" cxnId="{1129F3F9-AD09-490C-BEF5-B5DDF7CA8788}">
      <dgm:prSet/>
      <dgm:spPr/>
      <dgm:t>
        <a:bodyPr/>
        <a:lstStyle/>
        <a:p>
          <a:pPr>
            <a:lnSpc>
              <a:spcPct val="100000"/>
            </a:lnSpc>
            <a:defRPr b="1"/>
          </a:pPr>
          <a:endParaRPr lang="en-US"/>
        </a:p>
      </dgm:t>
    </dgm:pt>
    <dgm:pt modelId="{C0A280CE-3F70-46CA-BDE8-60A41B4E0CE6}">
      <dgm:prSet/>
      <dgm:spPr/>
      <dgm:t>
        <a:bodyPr/>
        <a:lstStyle/>
        <a:p>
          <a:pPr>
            <a:lnSpc>
              <a:spcPct val="100000"/>
            </a:lnSpc>
          </a:pPr>
          <a:r>
            <a:rPr lang="en-US"/>
            <a:t>7,0 MNOK er satt av til oppstart og stabil drift, som sikrer en god og skalerbar produksjonsprosess.</a:t>
          </a:r>
        </a:p>
      </dgm:t>
    </dgm:pt>
    <dgm:pt modelId="{9B38C0CA-6931-4A8A-8A72-10C5B44434B2}" type="parTrans" cxnId="{257F1640-AE3C-4096-AF6D-424D542D5152}">
      <dgm:prSet/>
      <dgm:spPr/>
      <dgm:t>
        <a:bodyPr/>
        <a:lstStyle/>
        <a:p>
          <a:endParaRPr lang="en-US"/>
        </a:p>
      </dgm:t>
    </dgm:pt>
    <dgm:pt modelId="{8C3DA1BA-FCAC-4728-82C0-6304FD8ECE18}" type="sibTrans" cxnId="{257F1640-AE3C-4096-AF6D-424D542D5152}">
      <dgm:prSet/>
      <dgm:spPr/>
      <dgm:t>
        <a:bodyPr/>
        <a:lstStyle/>
        <a:p>
          <a:endParaRPr lang="en-US"/>
        </a:p>
      </dgm:t>
    </dgm:pt>
    <dgm:pt modelId="{92400F3A-9D79-49CC-9373-9995FC0907D7}">
      <dgm:prSet/>
      <dgm:spPr/>
      <dgm:t>
        <a:bodyPr/>
        <a:lstStyle/>
        <a:p>
          <a:pPr>
            <a:lnSpc>
              <a:spcPct val="100000"/>
            </a:lnSpc>
            <a:defRPr b="1"/>
          </a:pPr>
          <a:r>
            <a:rPr lang="en-US"/>
            <a:t>Lav emisjonskostnad og struktur</a:t>
          </a:r>
        </a:p>
      </dgm:t>
    </dgm:pt>
    <dgm:pt modelId="{073B2592-4F08-4B98-A193-4571866ADDE2}" type="parTrans" cxnId="{9B0C72E4-7EDA-4592-A100-995D7170E0CF}">
      <dgm:prSet/>
      <dgm:spPr/>
      <dgm:t>
        <a:bodyPr/>
        <a:lstStyle/>
        <a:p>
          <a:endParaRPr lang="en-US"/>
        </a:p>
      </dgm:t>
    </dgm:pt>
    <dgm:pt modelId="{C6126718-EA11-4DB3-9DD1-16F3CC206896}" type="sibTrans" cxnId="{9B0C72E4-7EDA-4592-A100-995D7170E0CF}">
      <dgm:prSet/>
      <dgm:spPr/>
      <dgm:t>
        <a:bodyPr/>
        <a:lstStyle/>
        <a:p>
          <a:endParaRPr lang="en-US"/>
        </a:p>
      </dgm:t>
    </dgm:pt>
    <dgm:pt modelId="{9462ADFD-13D7-4902-8589-1F3F709BB626}">
      <dgm:prSet/>
      <dgm:spPr/>
      <dgm:t>
        <a:bodyPr/>
        <a:lstStyle/>
        <a:p>
          <a:pPr>
            <a:lnSpc>
              <a:spcPct val="100000"/>
            </a:lnSpc>
          </a:pPr>
          <a:r>
            <a:rPr lang="en-US"/>
            <a:t>Emisjonskostnadene holdes lave, og kapitalen brukes etter milepæler på verdiskapende og risikoreduserende aktiviteter.</a:t>
          </a:r>
        </a:p>
      </dgm:t>
    </dgm:pt>
    <dgm:pt modelId="{39713C3D-CE75-4F2E-8231-3B4A6407E6A6}" type="parTrans" cxnId="{6EC05472-532E-4C45-AF8F-EA5652354BA3}">
      <dgm:prSet/>
      <dgm:spPr/>
      <dgm:t>
        <a:bodyPr/>
        <a:lstStyle/>
        <a:p>
          <a:endParaRPr lang="en-US"/>
        </a:p>
      </dgm:t>
    </dgm:pt>
    <dgm:pt modelId="{924D2234-A537-4C84-BD36-6E88DCA17947}" type="sibTrans" cxnId="{6EC05472-532E-4C45-AF8F-EA5652354BA3}">
      <dgm:prSet/>
      <dgm:spPr/>
      <dgm:t>
        <a:bodyPr/>
        <a:lstStyle/>
        <a:p>
          <a:endParaRPr lang="en-US"/>
        </a:p>
      </dgm:t>
    </dgm:pt>
    <dgm:pt modelId="{97370EB4-5044-4EC9-9D46-716FBCEADB08}" type="pres">
      <dgm:prSet presAssocID="{5E1B6596-DAC3-4AD5-A516-E6C469B978EE}" presName="Root" presStyleCnt="0">
        <dgm:presLayoutVars>
          <dgm:dir/>
          <dgm:resizeHandles val="exact"/>
        </dgm:presLayoutVars>
      </dgm:prSet>
      <dgm:spPr/>
    </dgm:pt>
    <dgm:pt modelId="{B3CB2638-0DF4-4F34-B9D4-C7D8C22C4D23}" type="pres">
      <dgm:prSet presAssocID="{ECA5FD39-A9EE-4CFB-B3D8-4BB5EE7AF350}" presName="Composite" presStyleCnt="0"/>
      <dgm:spPr/>
    </dgm:pt>
    <dgm:pt modelId="{E50E6F72-F244-487C-8CF6-3829AAF48282}" type="pres">
      <dgm:prSet presAssocID="{ECA5FD39-A9EE-4CFB-B3D8-4BB5EE7AF350}"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21216" r="12041" b="10"/>
          <a:stretch/>
        </a:blipFill>
      </dgm:spPr>
      <dgm:extLst>
        <a:ext uri="{E40237B7-FDA0-4F09-8148-C483321AD2D9}">
          <dgm14:cNvPr xmlns:dgm14="http://schemas.microsoft.com/office/drawing/2010/diagram" id="0" name="" descr="Maskin i et laboratorium"/>
        </a:ext>
      </dgm:extLst>
    </dgm:pt>
    <dgm:pt modelId="{191E00BB-9F5A-4176-92A9-1F3B6E7830EF}" type="pres">
      <dgm:prSet presAssocID="{ECA5FD39-A9EE-4CFB-B3D8-4BB5EE7AF350}" presName="Subtitle" presStyleLbl="revTx" presStyleIdx="0" presStyleCnt="6">
        <dgm:presLayoutVars>
          <dgm:chMax val="0"/>
          <dgm:bulletEnabled/>
        </dgm:presLayoutVars>
      </dgm:prSet>
      <dgm:spPr/>
    </dgm:pt>
    <dgm:pt modelId="{337CAD06-BFE1-41D5-B08D-46F720ACEBBF}" type="pres">
      <dgm:prSet presAssocID="{ECA5FD39-A9EE-4CFB-B3D8-4BB5EE7AF350}" presName="Description" presStyleLbl="revTx" presStyleIdx="1" presStyleCnt="6">
        <dgm:presLayoutVars>
          <dgm:bulletEnabled/>
        </dgm:presLayoutVars>
      </dgm:prSet>
      <dgm:spPr/>
    </dgm:pt>
    <dgm:pt modelId="{DFD851D6-4FA5-4202-93D6-E96B076AE4FA}" type="pres">
      <dgm:prSet presAssocID="{D44F08A7-3576-468B-91FA-BED8556BE477}" presName="sibTrans" presStyleLbl="sibTrans2D1" presStyleIdx="0" presStyleCnt="0"/>
      <dgm:spPr/>
    </dgm:pt>
    <dgm:pt modelId="{B16931E3-35B9-4D09-9547-DBB40494C8EF}" type="pres">
      <dgm:prSet presAssocID="{F0F6BA4E-27DC-4C22-9A45-1DB3BD4D380D}" presName="Composite" presStyleCnt="0"/>
      <dgm:spPr/>
    </dgm:pt>
    <dgm:pt modelId="{B17AB08C-F708-4BE7-91A2-34682E899AEB}" type="pres">
      <dgm:prSet presAssocID="{F0F6BA4E-27DC-4C22-9A45-1DB3BD4D380D}"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21748" r="11509" b="10"/>
          <a:stretch/>
        </a:blipFill>
      </dgm:spPr>
      <dgm:extLst>
        <a:ext uri="{E40237B7-FDA0-4F09-8148-C483321AD2D9}">
          <dgm14:cNvPr xmlns:dgm14="http://schemas.microsoft.com/office/drawing/2010/diagram" id="0" name="" descr="To menn som feirer i en fabrikk"/>
        </a:ext>
      </dgm:extLst>
    </dgm:pt>
    <dgm:pt modelId="{39E9C76F-74D6-4B62-AA9B-CABA66F0031C}" type="pres">
      <dgm:prSet presAssocID="{F0F6BA4E-27DC-4C22-9A45-1DB3BD4D380D}" presName="Subtitle" presStyleLbl="revTx" presStyleIdx="2" presStyleCnt="6">
        <dgm:presLayoutVars>
          <dgm:chMax val="0"/>
          <dgm:bulletEnabled/>
        </dgm:presLayoutVars>
      </dgm:prSet>
      <dgm:spPr/>
    </dgm:pt>
    <dgm:pt modelId="{07C19F60-391D-407B-9430-D2D94D525C78}" type="pres">
      <dgm:prSet presAssocID="{F0F6BA4E-27DC-4C22-9A45-1DB3BD4D380D}" presName="Description" presStyleLbl="revTx" presStyleIdx="3" presStyleCnt="6">
        <dgm:presLayoutVars>
          <dgm:bulletEnabled/>
        </dgm:presLayoutVars>
      </dgm:prSet>
      <dgm:spPr/>
    </dgm:pt>
    <dgm:pt modelId="{9D4F46E0-14B9-4AE9-A0A5-6012C654DDE6}" type="pres">
      <dgm:prSet presAssocID="{E6D77E7A-22C2-4312-82E8-938BA978675A}" presName="sibTrans" presStyleLbl="sibTrans2D1" presStyleIdx="0" presStyleCnt="0"/>
      <dgm:spPr/>
    </dgm:pt>
    <dgm:pt modelId="{8B81F447-7039-4803-A9BE-F7D93EB800B5}" type="pres">
      <dgm:prSet presAssocID="{92400F3A-9D79-49CC-9373-9995FC0907D7}" presName="Composite" presStyleCnt="0"/>
      <dgm:spPr/>
    </dgm:pt>
    <dgm:pt modelId="{08629378-B8FF-476D-94E4-EAF830AC89B0}" type="pres">
      <dgm:prSet presAssocID="{92400F3A-9D79-49CC-9373-9995FC0907D7}"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13698" r="12795" b="-9"/>
          <a:stretch/>
        </a:blipFill>
      </dgm:spPr>
      <dgm:extLst>
        <a:ext uri="{E40237B7-FDA0-4F09-8148-C483321AD2D9}">
          <dgm14:cNvPr xmlns:dgm14="http://schemas.microsoft.com/office/drawing/2010/diagram" id="0" name="" descr="Kritttavle"/>
        </a:ext>
      </dgm:extLst>
    </dgm:pt>
    <dgm:pt modelId="{24492839-C6A5-4E11-AE3A-BF8F67F4994E}" type="pres">
      <dgm:prSet presAssocID="{92400F3A-9D79-49CC-9373-9995FC0907D7}" presName="Subtitle" presStyleLbl="revTx" presStyleIdx="4" presStyleCnt="6">
        <dgm:presLayoutVars>
          <dgm:chMax val="0"/>
          <dgm:bulletEnabled/>
        </dgm:presLayoutVars>
      </dgm:prSet>
      <dgm:spPr/>
    </dgm:pt>
    <dgm:pt modelId="{4F958B05-8510-438A-BF13-CC091E8523D2}" type="pres">
      <dgm:prSet presAssocID="{92400F3A-9D79-49CC-9373-9995FC0907D7}" presName="Description" presStyleLbl="revTx" presStyleIdx="5" presStyleCnt="6">
        <dgm:presLayoutVars>
          <dgm:bulletEnabled/>
        </dgm:presLayoutVars>
      </dgm:prSet>
      <dgm:spPr/>
    </dgm:pt>
  </dgm:ptLst>
  <dgm:cxnLst>
    <dgm:cxn modelId="{0956F51C-1FF1-4440-86CC-5EA70C4184E0}" type="presOf" srcId="{E6D77E7A-22C2-4312-82E8-938BA978675A}" destId="{9D4F46E0-14B9-4AE9-A0A5-6012C654DDE6}" srcOrd="0" destOrd="0" presId="urn:microsoft.com/office/officeart/2024/3/layout/verticalVisualTextBlock1"/>
    <dgm:cxn modelId="{28D37326-CA8D-4E28-9398-CA59C29A72C6}" type="presOf" srcId="{C0A280CE-3F70-46CA-BDE8-60A41B4E0CE6}" destId="{07C19F60-391D-407B-9430-D2D94D525C78}" srcOrd="0" destOrd="0" presId="urn:microsoft.com/office/officeart/2024/3/layout/verticalVisualTextBlock1"/>
    <dgm:cxn modelId="{42D9AC28-1917-47FC-B876-80FF245E5D31}" type="presOf" srcId="{1DD0CC0F-6938-4B32-8692-10E0921DC3DF}" destId="{337CAD06-BFE1-41D5-B08D-46F720ACEBBF}" srcOrd="0" destOrd="0" presId="urn:microsoft.com/office/officeart/2024/3/layout/verticalVisualTextBlock1"/>
    <dgm:cxn modelId="{257F1640-AE3C-4096-AF6D-424D542D5152}" srcId="{F0F6BA4E-27DC-4C22-9A45-1DB3BD4D380D}" destId="{C0A280CE-3F70-46CA-BDE8-60A41B4E0CE6}" srcOrd="0" destOrd="0" parTransId="{9B38C0CA-6931-4A8A-8A72-10C5B44434B2}" sibTransId="{8C3DA1BA-FCAC-4728-82C0-6304FD8ECE18}"/>
    <dgm:cxn modelId="{6EC05472-532E-4C45-AF8F-EA5652354BA3}" srcId="{92400F3A-9D79-49CC-9373-9995FC0907D7}" destId="{9462ADFD-13D7-4902-8589-1F3F709BB626}" srcOrd="0" destOrd="0" parTransId="{39713C3D-CE75-4F2E-8231-3B4A6407E6A6}" sibTransId="{924D2234-A537-4C84-BD36-6E88DCA17947}"/>
    <dgm:cxn modelId="{3E75317B-54F4-4B98-B782-2146A1B8D600}" type="presOf" srcId="{9462ADFD-13D7-4902-8589-1F3F709BB626}" destId="{4F958B05-8510-438A-BF13-CC091E8523D2}" srcOrd="0" destOrd="0" presId="urn:microsoft.com/office/officeart/2024/3/layout/verticalVisualTextBlock1"/>
    <dgm:cxn modelId="{503B7A82-6EBD-443C-BFBA-9164A898E4AA}" srcId="{5E1B6596-DAC3-4AD5-A516-E6C469B978EE}" destId="{ECA5FD39-A9EE-4CFB-B3D8-4BB5EE7AF350}" srcOrd="0" destOrd="0" parTransId="{F02EF7D7-7C6C-4F8C-90E7-333301615291}" sibTransId="{D44F08A7-3576-468B-91FA-BED8556BE477}"/>
    <dgm:cxn modelId="{DB1C778F-6CD7-45BE-BC99-2A3B6D60E8D0}" srcId="{ECA5FD39-A9EE-4CFB-B3D8-4BB5EE7AF350}" destId="{1DD0CC0F-6938-4B32-8692-10E0921DC3DF}" srcOrd="0" destOrd="0" parTransId="{B930D266-00D6-4DAC-8B1E-221465674C64}" sibTransId="{AEBC93F9-86A1-4064-AA10-861AF4FF4953}"/>
    <dgm:cxn modelId="{5171CCAB-AE30-412F-AFBD-5555EFEE4724}" type="presOf" srcId="{5E1B6596-DAC3-4AD5-A516-E6C469B978EE}" destId="{97370EB4-5044-4EC9-9D46-716FBCEADB08}" srcOrd="0" destOrd="0" presId="urn:microsoft.com/office/officeart/2024/3/layout/verticalVisualTextBlock1"/>
    <dgm:cxn modelId="{6E94EAB1-D6E1-46CB-BC83-F5BBE98358B0}" type="presOf" srcId="{D44F08A7-3576-468B-91FA-BED8556BE477}" destId="{DFD851D6-4FA5-4202-93D6-E96B076AE4FA}" srcOrd="0" destOrd="0" presId="urn:microsoft.com/office/officeart/2024/3/layout/verticalVisualTextBlock1"/>
    <dgm:cxn modelId="{8C2BFDC9-1EE9-41F6-B175-EABC1988ADC0}" type="presOf" srcId="{ECA5FD39-A9EE-4CFB-B3D8-4BB5EE7AF350}" destId="{191E00BB-9F5A-4176-92A9-1F3B6E7830EF}" srcOrd="0" destOrd="0" presId="urn:microsoft.com/office/officeart/2024/3/layout/verticalVisualTextBlock1"/>
    <dgm:cxn modelId="{40001ECE-D53A-4F55-9B62-0AA93D2D5BDE}" type="presOf" srcId="{F0F6BA4E-27DC-4C22-9A45-1DB3BD4D380D}" destId="{39E9C76F-74D6-4B62-AA9B-CABA66F0031C}" srcOrd="0" destOrd="0" presId="urn:microsoft.com/office/officeart/2024/3/layout/verticalVisualTextBlock1"/>
    <dgm:cxn modelId="{9B0C72E4-7EDA-4592-A100-995D7170E0CF}" srcId="{5E1B6596-DAC3-4AD5-A516-E6C469B978EE}" destId="{92400F3A-9D79-49CC-9373-9995FC0907D7}" srcOrd="2" destOrd="0" parTransId="{073B2592-4F08-4B98-A193-4571866ADDE2}" sibTransId="{C6126718-EA11-4DB3-9DD1-16F3CC206896}"/>
    <dgm:cxn modelId="{A533D2E4-7C0D-4CFD-99DB-EF05D2EA2E02}" type="presOf" srcId="{92400F3A-9D79-49CC-9373-9995FC0907D7}" destId="{24492839-C6A5-4E11-AE3A-BF8F67F4994E}" srcOrd="0" destOrd="0" presId="urn:microsoft.com/office/officeart/2024/3/layout/verticalVisualTextBlock1"/>
    <dgm:cxn modelId="{1129F3F9-AD09-490C-BEF5-B5DDF7CA8788}" srcId="{5E1B6596-DAC3-4AD5-A516-E6C469B978EE}" destId="{F0F6BA4E-27DC-4C22-9A45-1DB3BD4D380D}" srcOrd="1" destOrd="0" parTransId="{5CC0705C-6F5D-435E-BB81-8A9D48CA97DA}" sibTransId="{E6D77E7A-22C2-4312-82E8-938BA978675A}"/>
    <dgm:cxn modelId="{4E3DE297-84E1-42D6-9899-4C211B26E15A}" type="presParOf" srcId="{97370EB4-5044-4EC9-9D46-716FBCEADB08}" destId="{B3CB2638-0DF4-4F34-B9D4-C7D8C22C4D23}" srcOrd="0" destOrd="0" presId="urn:microsoft.com/office/officeart/2024/3/layout/verticalVisualTextBlock1"/>
    <dgm:cxn modelId="{47224E73-0B7E-4426-AEC2-E409D40E50D0}" type="presParOf" srcId="{B3CB2638-0DF4-4F34-B9D4-C7D8C22C4D23}" destId="{E50E6F72-F244-487C-8CF6-3829AAF48282}" srcOrd="0" destOrd="0" presId="urn:microsoft.com/office/officeart/2024/3/layout/verticalVisualTextBlock1"/>
    <dgm:cxn modelId="{1B41F723-38A2-4822-AE0C-F4AE86B9653C}" type="presParOf" srcId="{B3CB2638-0DF4-4F34-B9D4-C7D8C22C4D23}" destId="{191E00BB-9F5A-4176-92A9-1F3B6E7830EF}" srcOrd="1" destOrd="0" presId="urn:microsoft.com/office/officeart/2024/3/layout/verticalVisualTextBlock1"/>
    <dgm:cxn modelId="{36D3F150-9FA8-493C-8545-6882680AB059}" type="presParOf" srcId="{B3CB2638-0DF4-4F34-B9D4-C7D8C22C4D23}" destId="{337CAD06-BFE1-41D5-B08D-46F720ACEBBF}" srcOrd="2" destOrd="0" presId="urn:microsoft.com/office/officeart/2024/3/layout/verticalVisualTextBlock1"/>
    <dgm:cxn modelId="{45825059-7848-4124-A7C1-82D97AA2F14F}" type="presParOf" srcId="{97370EB4-5044-4EC9-9D46-716FBCEADB08}" destId="{DFD851D6-4FA5-4202-93D6-E96B076AE4FA}" srcOrd="1" destOrd="0" presId="urn:microsoft.com/office/officeart/2024/3/layout/verticalVisualTextBlock1"/>
    <dgm:cxn modelId="{55980B8A-860C-4478-B346-03797E36C4FD}" type="presParOf" srcId="{97370EB4-5044-4EC9-9D46-716FBCEADB08}" destId="{B16931E3-35B9-4D09-9547-DBB40494C8EF}" srcOrd="2" destOrd="0" presId="urn:microsoft.com/office/officeart/2024/3/layout/verticalVisualTextBlock1"/>
    <dgm:cxn modelId="{03499882-1CC3-4C40-9926-173429162CC1}" type="presParOf" srcId="{B16931E3-35B9-4D09-9547-DBB40494C8EF}" destId="{B17AB08C-F708-4BE7-91A2-34682E899AEB}" srcOrd="0" destOrd="0" presId="urn:microsoft.com/office/officeart/2024/3/layout/verticalVisualTextBlock1"/>
    <dgm:cxn modelId="{0EA4B720-9F21-469E-82B2-E932A6E93609}" type="presParOf" srcId="{B16931E3-35B9-4D09-9547-DBB40494C8EF}" destId="{39E9C76F-74D6-4B62-AA9B-CABA66F0031C}" srcOrd="1" destOrd="0" presId="urn:microsoft.com/office/officeart/2024/3/layout/verticalVisualTextBlock1"/>
    <dgm:cxn modelId="{831699A0-54D0-4B30-9723-7C07BDFBAE8B}" type="presParOf" srcId="{B16931E3-35B9-4D09-9547-DBB40494C8EF}" destId="{07C19F60-391D-407B-9430-D2D94D525C78}" srcOrd="2" destOrd="0" presId="urn:microsoft.com/office/officeart/2024/3/layout/verticalVisualTextBlock1"/>
    <dgm:cxn modelId="{41711DBB-FE22-4CC1-9290-A8FA03806C86}" type="presParOf" srcId="{97370EB4-5044-4EC9-9D46-716FBCEADB08}" destId="{9D4F46E0-14B9-4AE9-A0A5-6012C654DDE6}" srcOrd="3" destOrd="0" presId="urn:microsoft.com/office/officeart/2024/3/layout/verticalVisualTextBlock1"/>
    <dgm:cxn modelId="{F4B90655-7A0F-4155-8086-8493DA986834}" type="presParOf" srcId="{97370EB4-5044-4EC9-9D46-716FBCEADB08}" destId="{8B81F447-7039-4803-A9BE-F7D93EB800B5}" srcOrd="4" destOrd="0" presId="urn:microsoft.com/office/officeart/2024/3/layout/verticalVisualTextBlock1"/>
    <dgm:cxn modelId="{45218722-5E69-4A7C-A545-76E05CFAB5C2}" type="presParOf" srcId="{8B81F447-7039-4803-A9BE-F7D93EB800B5}" destId="{08629378-B8FF-476D-94E4-EAF830AC89B0}" srcOrd="0" destOrd="0" presId="urn:microsoft.com/office/officeart/2024/3/layout/verticalVisualTextBlock1"/>
    <dgm:cxn modelId="{A84EFB62-F07A-4A40-AFE3-77AA9438970E}" type="presParOf" srcId="{8B81F447-7039-4803-A9BE-F7D93EB800B5}" destId="{24492839-C6A5-4E11-AE3A-BF8F67F4994E}" srcOrd="1" destOrd="0" presId="urn:microsoft.com/office/officeart/2024/3/layout/verticalVisualTextBlock1"/>
    <dgm:cxn modelId="{5A53B5DD-0063-44DF-A416-1FB7E5D9F9CC}" type="presParOf" srcId="{8B81F447-7039-4803-A9BE-F7D93EB800B5}" destId="{4F958B05-8510-438A-BF13-CC091E8523D2}"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E6F72-F244-487C-8CF6-3829AAF48282}">
      <dsp:nvSpPr>
        <dsp:cNvPr id="0" name=""/>
        <dsp:cNvSpPr/>
      </dsp:nvSpPr>
      <dsp:spPr>
        <a:xfrm>
          <a:off x="0" y="0"/>
          <a:ext cx="1012626" cy="1012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21216" r="12041" b="10"/>
          <a:stretch/>
        </a:blipFill>
        <a:ln>
          <a:noFill/>
        </a:ln>
        <a:effectLst/>
      </dsp:spPr>
      <dsp:style>
        <a:lnRef idx="0">
          <a:scrgbClr r="0" g="0" b="0"/>
        </a:lnRef>
        <a:fillRef idx="3">
          <a:scrgbClr r="0" g="0" b="0"/>
        </a:fillRef>
        <a:effectRef idx="2">
          <a:scrgbClr r="0" g="0" b="0"/>
        </a:effectRef>
        <a:fontRef idx="minor">
          <a:schemeClr val="lt1"/>
        </a:fontRef>
      </dsp:style>
    </dsp:sp>
    <dsp:sp modelId="{191E00BB-9F5A-4176-92A9-1F3B6E7830EF}">
      <dsp:nvSpPr>
        <dsp:cNvPr id="0" name=""/>
        <dsp:cNvSpPr/>
      </dsp:nvSpPr>
      <dsp:spPr>
        <a:xfrm>
          <a:off x="1192626" y="0"/>
          <a:ext cx="9231533" cy="3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Investering i maskiner og utstyr</a:t>
          </a:r>
        </a:p>
      </dsp:txBody>
      <dsp:txXfrm>
        <a:off x="1192626" y="0"/>
        <a:ext cx="9231533" cy="325722"/>
      </dsp:txXfrm>
    </dsp:sp>
    <dsp:sp modelId="{337CAD06-BFE1-41D5-B08D-46F720ACEBBF}">
      <dsp:nvSpPr>
        <dsp:cNvPr id="0" name=""/>
        <dsp:cNvSpPr/>
      </dsp:nvSpPr>
      <dsp:spPr>
        <a:xfrm>
          <a:off x="1192626" y="325722"/>
          <a:ext cx="9231533" cy="68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Omtrent 12,4 MNOK investeres i maskiner og utstyr for å øke produksjonskapasiteten og effektiviteten.</a:t>
          </a:r>
        </a:p>
      </dsp:txBody>
      <dsp:txXfrm>
        <a:off x="1192626" y="325722"/>
        <a:ext cx="9231533" cy="686904"/>
      </dsp:txXfrm>
    </dsp:sp>
    <dsp:sp modelId="{B17AB08C-F708-4BE7-91A2-34682E899AEB}">
      <dsp:nvSpPr>
        <dsp:cNvPr id="0" name=""/>
        <dsp:cNvSpPr/>
      </dsp:nvSpPr>
      <dsp:spPr>
        <a:xfrm>
          <a:off x="0" y="1093636"/>
          <a:ext cx="1012626" cy="101262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21748" r="11509" b="10"/>
          <a:stretch/>
        </a:blipFill>
        <a:ln>
          <a:noFill/>
        </a:ln>
        <a:effectLst/>
      </dsp:spPr>
      <dsp:style>
        <a:lnRef idx="0">
          <a:scrgbClr r="0" g="0" b="0"/>
        </a:lnRef>
        <a:fillRef idx="3">
          <a:scrgbClr r="0" g="0" b="0"/>
        </a:fillRef>
        <a:effectRef idx="2">
          <a:scrgbClr r="0" g="0" b="0"/>
        </a:effectRef>
        <a:fontRef idx="minor">
          <a:schemeClr val="lt1"/>
        </a:fontRef>
      </dsp:style>
    </dsp:sp>
    <dsp:sp modelId="{39E9C76F-74D6-4B62-AA9B-CABA66F0031C}">
      <dsp:nvSpPr>
        <dsp:cNvPr id="0" name=""/>
        <dsp:cNvSpPr/>
      </dsp:nvSpPr>
      <dsp:spPr>
        <a:xfrm>
          <a:off x="1192626" y="1093636"/>
          <a:ext cx="9231533" cy="3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Oppstart og drift</a:t>
          </a:r>
        </a:p>
      </dsp:txBody>
      <dsp:txXfrm>
        <a:off x="1192626" y="1093636"/>
        <a:ext cx="9231533" cy="325722"/>
      </dsp:txXfrm>
    </dsp:sp>
    <dsp:sp modelId="{07C19F60-391D-407B-9430-D2D94D525C78}">
      <dsp:nvSpPr>
        <dsp:cNvPr id="0" name=""/>
        <dsp:cNvSpPr/>
      </dsp:nvSpPr>
      <dsp:spPr>
        <a:xfrm>
          <a:off x="1192626" y="1419358"/>
          <a:ext cx="9231533" cy="68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7,0 MNOK er satt av til oppstart og stabil drift, som sikrer en god og skalerbar produksjonsprosess.</a:t>
          </a:r>
        </a:p>
      </dsp:txBody>
      <dsp:txXfrm>
        <a:off x="1192626" y="1419358"/>
        <a:ext cx="9231533" cy="686904"/>
      </dsp:txXfrm>
    </dsp:sp>
    <dsp:sp modelId="{08629378-B8FF-476D-94E4-EAF830AC89B0}">
      <dsp:nvSpPr>
        <dsp:cNvPr id="0" name=""/>
        <dsp:cNvSpPr/>
      </dsp:nvSpPr>
      <dsp:spPr>
        <a:xfrm>
          <a:off x="0" y="2187273"/>
          <a:ext cx="1012626" cy="10126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13698" r="12795" b="-9"/>
          <a:stretch/>
        </a:blipFill>
        <a:ln>
          <a:noFill/>
        </a:ln>
        <a:effectLst/>
      </dsp:spPr>
      <dsp:style>
        <a:lnRef idx="0">
          <a:scrgbClr r="0" g="0" b="0"/>
        </a:lnRef>
        <a:fillRef idx="3">
          <a:scrgbClr r="0" g="0" b="0"/>
        </a:fillRef>
        <a:effectRef idx="2">
          <a:scrgbClr r="0" g="0" b="0"/>
        </a:effectRef>
        <a:fontRef idx="minor">
          <a:schemeClr val="lt1"/>
        </a:fontRef>
      </dsp:style>
    </dsp:sp>
    <dsp:sp modelId="{24492839-C6A5-4E11-AE3A-BF8F67F4994E}">
      <dsp:nvSpPr>
        <dsp:cNvPr id="0" name=""/>
        <dsp:cNvSpPr/>
      </dsp:nvSpPr>
      <dsp:spPr>
        <a:xfrm>
          <a:off x="1192626" y="2187273"/>
          <a:ext cx="9231533" cy="3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Lav emisjonskostnad og struktur</a:t>
          </a:r>
        </a:p>
      </dsp:txBody>
      <dsp:txXfrm>
        <a:off x="1192626" y="2187273"/>
        <a:ext cx="9231533" cy="325722"/>
      </dsp:txXfrm>
    </dsp:sp>
    <dsp:sp modelId="{4F958B05-8510-438A-BF13-CC091E8523D2}">
      <dsp:nvSpPr>
        <dsp:cNvPr id="0" name=""/>
        <dsp:cNvSpPr/>
      </dsp:nvSpPr>
      <dsp:spPr>
        <a:xfrm>
          <a:off x="1192626" y="2512995"/>
          <a:ext cx="9231533" cy="68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Emisjonskostnadene holdes lave, og kapitalen brukes etter milepæler på verdiskapende og risikoreduserende aktiviteter.</a:t>
          </a:r>
        </a:p>
      </dsp:txBody>
      <dsp:txXfrm>
        <a:off x="1192626" y="2512995"/>
        <a:ext cx="9231533" cy="686904"/>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6104D-B0AB-4A68-A3FE-C31210031E28}" type="datetimeFigureOut">
              <a:t>19.05.2026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4ADDA-9DA8-464D-ACC7-968E6F10C6A0}" type="slidenum">
              <a:t>‹#›</a:t>
            </a:fld>
            <a:endParaRPr lang="en-US"/>
          </a:p>
        </p:txBody>
      </p:sp>
    </p:spTree>
    <p:extLst>
      <p:ext uri="{BB962C8B-B14F-4D97-AF65-F5344CB8AC3E}">
        <p14:creationId xmlns:p14="http://schemas.microsoft.com/office/powerpoint/2010/main" val="1633987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KI-generert innhold kan være feil.
---
</a:t>
            </a:r>
          </a:p>
        </p:txBody>
      </p:sp>
      <p:sp>
        <p:nvSpPr>
          <p:cNvPr id="4" name="Slide Number Placeholder 3"/>
          <p:cNvSpPr>
            <a:spLocks noGrp="1"/>
          </p:cNvSpPr>
          <p:nvPr>
            <p:ph type="sldNum" sz="quarter" idx="5"/>
          </p:nvPr>
        </p:nvSpPr>
        <p:spPr/>
        <p:txBody>
          <a:bodyPr/>
          <a:lstStyle/>
          <a:p>
            <a:fld id="{6EA85B94-F618-4FE9-AA0D-FEB9092FC4FC}" type="slidenum">
              <a:t>1</a:t>
            </a:fld>
            <a:endParaRPr lang="en-US"/>
          </a:p>
        </p:txBody>
      </p:sp>
    </p:spTree>
    <p:extLst>
      <p:ext uri="{BB962C8B-B14F-4D97-AF65-F5344CB8AC3E}">
        <p14:creationId xmlns:p14="http://schemas.microsoft.com/office/powerpoint/2010/main" val="3021169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Kapitalen fra emisjonen er planlagt brukt til investeringer i maskiner og utstyr (~12,4 MNOK), oppstart og drift (~7,0 MNOK), samt lav emisjonskost. Dette gir grunnlag for effektiv oppstart, stabil drift og skalerbar produksjon. Kapitalbruken er strukturert med milepæler, og midlene brukes kun til verdiskapende aktiviteter som øker kapasitet og reduserer operasjonell risiko. Dette gir investorer trygghet for at kapitalen benyttes effektivt og målrettet.</a:t>
            </a:r>
          </a:p>
        </p:txBody>
      </p:sp>
      <p:sp>
        <p:nvSpPr>
          <p:cNvPr id="4" name="Slide Number Placeholder 3"/>
          <p:cNvSpPr>
            <a:spLocks noGrp="1"/>
          </p:cNvSpPr>
          <p:nvPr>
            <p:ph type="sldNum" sz="quarter" idx="5"/>
          </p:nvPr>
        </p:nvSpPr>
        <p:spPr/>
        <p:txBody>
          <a:bodyPr/>
          <a:lstStyle/>
          <a:p>
            <a:fld id="{6EA85B94-F618-4FE9-AA0D-FEB9092FC4FC}" type="slidenum">
              <a:t>10</a:t>
            </a:fld>
            <a:endParaRPr lang="en-US"/>
          </a:p>
        </p:txBody>
      </p:sp>
    </p:spTree>
    <p:extLst>
      <p:ext uri="{BB962C8B-B14F-4D97-AF65-F5344CB8AC3E}">
        <p14:creationId xmlns:p14="http://schemas.microsoft.com/office/powerpoint/2010/main" val="2374758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Budsjett for de tre første driftsårene viser ramp-up i volum og lønnsomhet: År 1 (21 457 m³) omsetning ~18,4 MNOK og resultat ~-3,8 MNOK; År 2 (40 000 m³) omsetning ~31,8 MNOK og resultat ~13,0 MNOK; År 3 (60 000 m³) omsetning ~49,2 MNOK og resultat ~22,4 MNOK. Dette indikerer sterk skalering og potensial for lønnsom drift. Tallene er basert på interne estimater og forutsetninger om pris, produktmiks, tilgjengelighet på utstyr og bemanning, samt marked. Faktiske resultater kan avvike vesentlig, men gir et realistisk bilde av prosjektets potensial.</a:t>
            </a:r>
          </a:p>
        </p:txBody>
      </p:sp>
      <p:sp>
        <p:nvSpPr>
          <p:cNvPr id="4" name="Slide Number Placeholder 3"/>
          <p:cNvSpPr>
            <a:spLocks noGrp="1"/>
          </p:cNvSpPr>
          <p:nvPr>
            <p:ph type="sldNum" sz="quarter" idx="5"/>
          </p:nvPr>
        </p:nvSpPr>
        <p:spPr/>
        <p:txBody>
          <a:bodyPr/>
          <a:lstStyle/>
          <a:p>
            <a:fld id="{6EA85B94-F618-4FE9-AA0D-FEB9092FC4FC}" type="slidenum">
              <a:t>11</a:t>
            </a:fld>
            <a:endParaRPr lang="en-US"/>
          </a:p>
        </p:txBody>
      </p:sp>
    </p:spTree>
    <p:extLst>
      <p:ext uri="{BB962C8B-B14F-4D97-AF65-F5344CB8AC3E}">
        <p14:creationId xmlns:p14="http://schemas.microsoft.com/office/powerpoint/2010/main" val="3287288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Eierstruktur før emisjon består av ca. 4 millioner aksjer, og etter fulltegnet emisjon vil det være opptil 6 millioner aksjer. Dette gir en utvanning på ca. 33 % ved maksimal emisjon. Investorer får tilgang til en tydelig struktur med realaktiva og langsiktig ressursgrunnlag. Tabell for utvanning viser eierandel ved min/max emisjon, og gir oversikt over kapitalstruktur og rettigheter. Nye aksjer gir rett til utbytte og øvrige aksjonærrettigheter fra registrering av kapitalforhøyelsen i Foretaksregisteret.</a:t>
            </a:r>
          </a:p>
        </p:txBody>
      </p:sp>
      <p:sp>
        <p:nvSpPr>
          <p:cNvPr id="4" name="Slide Number Placeholder 3"/>
          <p:cNvSpPr>
            <a:spLocks noGrp="1"/>
          </p:cNvSpPr>
          <p:nvPr>
            <p:ph type="sldNum" sz="quarter" idx="5"/>
          </p:nvPr>
        </p:nvSpPr>
        <p:spPr/>
        <p:txBody>
          <a:bodyPr/>
          <a:lstStyle/>
          <a:p>
            <a:fld id="{6EA85B94-F618-4FE9-AA0D-FEB9092FC4FC}" type="slidenum">
              <a:t>12</a:t>
            </a:fld>
            <a:endParaRPr lang="en-US"/>
          </a:p>
        </p:txBody>
      </p:sp>
    </p:spTree>
    <p:extLst>
      <p:ext uri="{BB962C8B-B14F-4D97-AF65-F5344CB8AC3E}">
        <p14:creationId xmlns:p14="http://schemas.microsoft.com/office/powerpoint/2010/main" val="276933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Kapitalbruken er strukturert med milepæler: M1 – Oppstart/rigg (strøm, brakkerigg, verkstedcontainer), M2 – Produksjonskapasitet (maskiner og nøkkelutstyr), M3 – Kommersiell oppskalering (logistikk og kundeleveranser), M4 – Videreforedling (produksjonsbygg og sag/klipp). Dette gir investorer oversikt over hvordan kapitalen benyttes, og sikrer at midlene brukes til verdiskapende aktiviteter. Diagram for use of proceeds viser fordeling mellom investeringer, drift og emisjonskostnader.</a:t>
            </a:r>
          </a:p>
        </p:txBody>
      </p:sp>
      <p:sp>
        <p:nvSpPr>
          <p:cNvPr id="4" name="Slide Number Placeholder 3"/>
          <p:cNvSpPr>
            <a:spLocks noGrp="1"/>
          </p:cNvSpPr>
          <p:nvPr>
            <p:ph type="sldNum" sz="quarter" idx="5"/>
          </p:nvPr>
        </p:nvSpPr>
        <p:spPr/>
        <p:txBody>
          <a:bodyPr/>
          <a:lstStyle/>
          <a:p>
            <a:fld id="{6EA85B94-F618-4FE9-AA0D-FEB9092FC4FC}" type="slidenum">
              <a:t>16</a:t>
            </a:fld>
            <a:endParaRPr lang="en-US"/>
          </a:p>
        </p:txBody>
      </p:sp>
    </p:spTree>
    <p:extLst>
      <p:ext uri="{BB962C8B-B14F-4D97-AF65-F5344CB8AC3E}">
        <p14:creationId xmlns:p14="http://schemas.microsoft.com/office/powerpoint/2010/main" val="353526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Investering i unoterte aksjer innebærer høy risiko. De viktigste risikofaktorene er oppstartsforsinkelser, markedssvingninger, kostnadsøkninger og regulatoriske/miljøkrav. Selskapet har etablert HMS-systemer, rutiner for risikovurdering, verneutstyr og opplæring, samt etterlevelse av driftsplan og myndighetskrav. Markedsrisiko søkes redusert gjennom diversifisering av kundebase og gradvis ramp-up av volum. Kostnadsrisiko håndteres med løpende kostnadskontroll og buffer for uforutsette utgifter. Investorer anbefales å vurdere prospektet i sin helhet og søke uavhengig rådgivning.</a:t>
            </a:r>
          </a:p>
        </p:txBody>
      </p:sp>
      <p:sp>
        <p:nvSpPr>
          <p:cNvPr id="4" name="Slide Number Placeholder 3"/>
          <p:cNvSpPr>
            <a:spLocks noGrp="1"/>
          </p:cNvSpPr>
          <p:nvPr>
            <p:ph type="sldNum" sz="quarter" idx="5"/>
          </p:nvPr>
        </p:nvSpPr>
        <p:spPr/>
        <p:txBody>
          <a:bodyPr/>
          <a:lstStyle/>
          <a:p>
            <a:fld id="{6EA85B94-F618-4FE9-AA0D-FEB9092FC4FC}" type="slidenum">
              <a:t>17</a:t>
            </a:fld>
            <a:endParaRPr lang="en-US"/>
          </a:p>
        </p:txBody>
      </p:sp>
    </p:spTree>
    <p:extLst>
      <p:ext uri="{BB962C8B-B14F-4D97-AF65-F5344CB8AC3E}">
        <p14:creationId xmlns:p14="http://schemas.microsoft.com/office/powerpoint/2010/main" val="2854725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Emisjonen omfatter inntil 2 000 000 nye aksjer til tegningskurs 10 kr per aksje, med minimumstegning på 2 000 aksjer (20 000 kr). Tegningsfrist er 30. mai 2026 kl. 22:00. Tegning gjennomføres digitalt via selskapets nettside med BankID, og betaling for tildelte aksjer forfaller innen syv dager etter tildeling. Nye aksjer gir rett til utbytte og øvrige aksjonærrettigheter fra registrering av kapitalforhøyelsen i Foretaksregisteret. Styret foretar tildeling etter tegningsfrist, og ved overtegning kan styret beslutte avkortning.</a:t>
            </a:r>
          </a:p>
        </p:txBody>
      </p:sp>
      <p:sp>
        <p:nvSpPr>
          <p:cNvPr id="4" name="Slide Number Placeholder 3"/>
          <p:cNvSpPr>
            <a:spLocks noGrp="1"/>
          </p:cNvSpPr>
          <p:nvPr>
            <p:ph type="sldNum" sz="quarter" idx="5"/>
          </p:nvPr>
        </p:nvSpPr>
        <p:spPr/>
        <p:txBody>
          <a:bodyPr/>
          <a:lstStyle/>
          <a:p>
            <a:fld id="{6EA85B94-F618-4FE9-AA0D-FEB9092FC4FC}" type="slidenum">
              <a:t>18</a:t>
            </a:fld>
            <a:endParaRPr lang="en-US"/>
          </a:p>
        </p:txBody>
      </p:sp>
    </p:spTree>
    <p:extLst>
      <p:ext uri="{BB962C8B-B14F-4D97-AF65-F5344CB8AC3E}">
        <p14:creationId xmlns:p14="http://schemas.microsoft.com/office/powerpoint/2010/main" val="244741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Tegn deg i emisjonen nå og bli med på å realisere et industrielt prosjekt med langsiktig potensial og solid regulatorisk fundament. Frist for tegning er 30. mai 2026 kl. 22:00. Minimum investering er 20 000 kr. Kontaktpersoner: Arild Kolstad (styreleder) og Andre Vesterdal (styremedlem). For mer informasjon, se prospekt og investorpack, eller ta kontakt direkte for møte og gjennomgang.</a:t>
            </a:r>
          </a:p>
        </p:txBody>
      </p:sp>
      <p:sp>
        <p:nvSpPr>
          <p:cNvPr id="4" name="Slide Number Placeholder 3"/>
          <p:cNvSpPr>
            <a:spLocks noGrp="1"/>
          </p:cNvSpPr>
          <p:nvPr>
            <p:ph type="sldNum" sz="quarter" idx="5"/>
          </p:nvPr>
        </p:nvSpPr>
        <p:spPr/>
        <p:txBody>
          <a:bodyPr/>
          <a:lstStyle/>
          <a:p>
            <a:fld id="{6EA85B94-F618-4FE9-AA0D-FEB9092FC4FC}" type="slidenum">
              <a:t>19</a:t>
            </a:fld>
            <a:endParaRPr lang="en-US"/>
          </a:p>
        </p:txBody>
      </p:sp>
    </p:spTree>
    <p:extLst>
      <p:ext uri="{BB962C8B-B14F-4D97-AF65-F5344CB8AC3E}">
        <p14:creationId xmlns:p14="http://schemas.microsoft.com/office/powerpoint/2010/main" val="216486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Introduksjon og investeringsmulighet, Investeringscase – ferdig regulert uttak og konsesjon, Marked og behov – etterspørsel og infrastruktur, Løsning – strategisk lokasjon og logistikk, Logistikk-case – Bane NOR og bulktransport, Kart og markedsadgang – geografisk posisjon, Konkurransefortrinn – konsesjon, logistikk og fleksibilitet, Kapitalbruk – maskiner, drift og emisjonskost, Finansielle nøkkeltall – omsetning og resultat, Eierstruktur og utvanning – før og etter emisjon, Use of proceeds – milepæler og kapitalbruk, Risiko – oppstart, marked, kostnader og miljøkrav, Emisjon – vilkår og tegningsprosess, Closing – call to action og kontaktinfo</a:t>
            </a:r>
          </a:p>
        </p:txBody>
      </p:sp>
      <p:sp>
        <p:nvSpPr>
          <p:cNvPr id="4" name="Slide Number Placeholder 3"/>
          <p:cNvSpPr>
            <a:spLocks noGrp="1"/>
          </p:cNvSpPr>
          <p:nvPr>
            <p:ph type="sldNum" sz="quarter" idx="5"/>
          </p:nvPr>
        </p:nvSpPr>
        <p:spPr/>
        <p:txBody>
          <a:bodyPr/>
          <a:lstStyle/>
          <a:p>
            <a:fld id="{6EA85B94-F618-4FE9-AA0D-FEB9092FC4FC}" type="slidenum">
              <a:t>2</a:t>
            </a:fld>
            <a:endParaRPr lang="en-US"/>
          </a:p>
        </p:txBody>
      </p:sp>
    </p:spTree>
    <p:extLst>
      <p:ext uri="{BB962C8B-B14F-4D97-AF65-F5344CB8AC3E}">
        <p14:creationId xmlns:p14="http://schemas.microsoft.com/office/powerpoint/2010/main" val="284390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Grått og Grønt Holding AS presenterer en premium investorpitch for kapitalutvidelse i 2026, med datterselskapet Kroken Naturstein AS som operativt fokus. Selskapet har ferdig regulert uttak og konsesjon på plass, og er klar for oppstart av industriell drift. Dette gir investorer en unik mulighet til å delta i et prosjekt med reelle naturressurser, langsiktig produksjonspotensial og solid regulatorisk fundament. Tegningsfrist er satt til 30. mai 2026, og emisjonen er strukturert for å tiltrekke både profesjonelle og private investorer. Selskapet har en tydelig plan for bruk av kapital, og presentasjonen er designet for å fremheve de viktigste konkurransefortrinnene, markedspotensialet og den strategiske posisjonen i regionen.</a:t>
            </a:r>
          </a:p>
        </p:txBody>
      </p:sp>
      <p:sp>
        <p:nvSpPr>
          <p:cNvPr id="4" name="Slide Number Placeholder 3"/>
          <p:cNvSpPr>
            <a:spLocks noGrp="1"/>
          </p:cNvSpPr>
          <p:nvPr>
            <p:ph type="sldNum" sz="quarter" idx="5"/>
          </p:nvPr>
        </p:nvSpPr>
        <p:spPr/>
        <p:txBody>
          <a:bodyPr/>
          <a:lstStyle/>
          <a:p>
            <a:fld id="{6EA85B94-F618-4FE9-AA0D-FEB9092FC4FC}" type="slidenum">
              <a:t>3</a:t>
            </a:fld>
            <a:endParaRPr lang="en-US"/>
          </a:p>
        </p:txBody>
      </p:sp>
    </p:spTree>
    <p:extLst>
      <p:ext uri="{BB962C8B-B14F-4D97-AF65-F5344CB8AC3E}">
        <p14:creationId xmlns:p14="http://schemas.microsoft.com/office/powerpoint/2010/main" val="35918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Investeringscaset bygger på ferdig regulert uttak med konsesjon fra Direktoratet for mineralforvaltning og godkjent driftsplan fra Drangedal kommune. Selskapet har gjennomført prøveuttak med dokumentert kvalitet og positive tilbakemeldinger fra kunder. Kapitalen fra emisjonen skal benyttes til maskiner, utstyr og oppstartskostnader, og gir grunnlag for skalerbar industriell drift. Dette reduserer risikoen for investorer, da prosjektet allerede har passert de mest usikre fasene. Selskapet har en klar strategi for kommersialisering, og investorer får tilgang til realaktiva med stabil kontantstrøm og potensial for verdistigning.</a:t>
            </a:r>
          </a:p>
        </p:txBody>
      </p:sp>
      <p:sp>
        <p:nvSpPr>
          <p:cNvPr id="4" name="Slide Number Placeholder 3"/>
          <p:cNvSpPr>
            <a:spLocks noGrp="1"/>
          </p:cNvSpPr>
          <p:nvPr>
            <p:ph type="sldNum" sz="quarter" idx="5"/>
          </p:nvPr>
        </p:nvSpPr>
        <p:spPr/>
        <p:txBody>
          <a:bodyPr/>
          <a:lstStyle/>
          <a:p>
            <a:fld id="{6EA85B94-F618-4FE9-AA0D-FEB9092FC4FC}" type="slidenum">
              <a:t>4</a:t>
            </a:fld>
            <a:endParaRPr lang="en-US"/>
          </a:p>
        </p:txBody>
      </p:sp>
    </p:spTree>
    <p:extLst>
      <p:ext uri="{BB962C8B-B14F-4D97-AF65-F5344CB8AC3E}">
        <p14:creationId xmlns:p14="http://schemas.microsoft.com/office/powerpoint/2010/main" val="273393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Markedet for naturstein og masser drives av store infrastrukturprosjekter, bygg- og anleggssektoren, samt offentlige investeringer. Transportkostnader er avgjørende for lønnsomhet, og det er et økende behov for lokal leverandør med effektiv logistikk. Selskapet posisjonerer seg for å dekke Østlandet og Sørlandet, med nærhet til Grenland industriområde og mulighet for eksport via sjø og jernbane. Markedstilnærmingen prioriterer stabile leveranser, dokumentert kvalitet og forutsigbare avtaler, noe som gir investorer eksponering mot et konjunkturfølsomt, men langsiktig marked.</a:t>
            </a:r>
          </a:p>
        </p:txBody>
      </p:sp>
      <p:sp>
        <p:nvSpPr>
          <p:cNvPr id="4" name="Slide Number Placeholder 3"/>
          <p:cNvSpPr>
            <a:spLocks noGrp="1"/>
          </p:cNvSpPr>
          <p:nvPr>
            <p:ph type="sldNum" sz="quarter" idx="5"/>
          </p:nvPr>
        </p:nvSpPr>
        <p:spPr/>
        <p:txBody>
          <a:bodyPr/>
          <a:lstStyle/>
          <a:p>
            <a:fld id="{6EA85B94-F618-4FE9-AA0D-FEB9092FC4FC}" type="slidenum">
              <a:t>5</a:t>
            </a:fld>
            <a:endParaRPr lang="en-US"/>
          </a:p>
        </p:txBody>
      </p:sp>
    </p:spTree>
    <p:extLst>
      <p:ext uri="{BB962C8B-B14F-4D97-AF65-F5344CB8AC3E}">
        <p14:creationId xmlns:p14="http://schemas.microsoft.com/office/powerpoint/2010/main" val="346138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Selskapet har strategisk lokasjon nær E18, med opparbeidet vegadkomst og mulighet for sjø- og jernbanetransport. Dette gir effektiv distribusjon til regionale kunder og reduserer transportkostnader. Tomtegrense mot Sørlandsbanen åpner for etablering av lastespor ved økte volumer, og Kragerø dypvannskai muliggjør sjøtransport til kysten og eksportmarkeder. Kombinasjonen av vei, sjø og jernbane gir fleksibilitet og skalerbarhet i logistikkoppsettet, og posisjonerer selskapet som en attraktiv leverandør til Bane NOR og andre store infrastrukturprosjekter.</a:t>
            </a:r>
          </a:p>
        </p:txBody>
      </p:sp>
      <p:sp>
        <p:nvSpPr>
          <p:cNvPr id="4" name="Slide Number Placeholder 3"/>
          <p:cNvSpPr>
            <a:spLocks noGrp="1"/>
          </p:cNvSpPr>
          <p:nvPr>
            <p:ph type="sldNum" sz="quarter" idx="5"/>
          </p:nvPr>
        </p:nvSpPr>
        <p:spPr/>
        <p:txBody>
          <a:bodyPr/>
          <a:lstStyle/>
          <a:p>
            <a:fld id="{6EA85B94-F618-4FE9-AA0D-FEB9092FC4FC}" type="slidenum">
              <a:t>6</a:t>
            </a:fld>
            <a:endParaRPr lang="en-US"/>
          </a:p>
        </p:txBody>
      </p:sp>
    </p:spTree>
    <p:extLst>
      <p:ext uri="{BB962C8B-B14F-4D97-AF65-F5344CB8AC3E}">
        <p14:creationId xmlns:p14="http://schemas.microsoft.com/office/powerpoint/2010/main" val="276724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Logistikk-caset fremhever muligheten for bulktransport via Sørlandsbanen, med tomtegrense direkte mot jernbanen. Dette gir effektiv volumlogistikk og reduserer transportkost per tonn, noe som er avgjørende for margin i stein- og massevirksomhet. Selskapet kan levere til Bane NOR og andre store prosjekter, og har innebygde opsjoner for kostnadseffektiv skalering. Sjøtransport via Kragerø gir ytterligere fleksibilitet, og kombinasjonen av vei, sjø og bane gir konkurransefortrinn i regionen.</a:t>
            </a:r>
          </a:p>
        </p:txBody>
      </p:sp>
      <p:sp>
        <p:nvSpPr>
          <p:cNvPr id="4" name="Slide Number Placeholder 3"/>
          <p:cNvSpPr>
            <a:spLocks noGrp="1"/>
          </p:cNvSpPr>
          <p:nvPr>
            <p:ph type="sldNum" sz="quarter" idx="5"/>
          </p:nvPr>
        </p:nvSpPr>
        <p:spPr/>
        <p:txBody>
          <a:bodyPr/>
          <a:lstStyle/>
          <a:p>
            <a:fld id="{6EA85B94-F618-4FE9-AA0D-FEB9092FC4FC}" type="slidenum">
              <a:t>7</a:t>
            </a:fld>
            <a:endParaRPr lang="en-US"/>
          </a:p>
        </p:txBody>
      </p:sp>
    </p:spTree>
    <p:extLst>
      <p:ext uri="{BB962C8B-B14F-4D97-AF65-F5344CB8AC3E}">
        <p14:creationId xmlns:p14="http://schemas.microsoft.com/office/powerpoint/2010/main" val="33868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Selskapet dekker Østlandet og Sørlandet, med nærhet til Grenland industriområde og mulighet for eksport via Kragerø. Kartet viser prioriterte markeder og logistikk-opsjoner, inkludert vei, sjø og jernbane. Dette gir regional konkurransefordel og åpner for leveranser til både lokale og nasjonale prosjekter. Markedsadgangen er styrket av ferdige tillatelser og strategisk posisjon, noe som gir investorer trygghet for fremtidig vekst og lønnsomhet.</a:t>
            </a:r>
          </a:p>
        </p:txBody>
      </p:sp>
      <p:sp>
        <p:nvSpPr>
          <p:cNvPr id="4" name="Slide Number Placeholder 3"/>
          <p:cNvSpPr>
            <a:spLocks noGrp="1"/>
          </p:cNvSpPr>
          <p:nvPr>
            <p:ph type="sldNum" sz="quarter" idx="5"/>
          </p:nvPr>
        </p:nvSpPr>
        <p:spPr/>
        <p:txBody>
          <a:bodyPr/>
          <a:lstStyle/>
          <a:p>
            <a:fld id="{6EA85B94-F618-4FE9-AA0D-FEB9092FC4FC}" type="slidenum">
              <a:t>8</a:t>
            </a:fld>
            <a:endParaRPr lang="en-US"/>
          </a:p>
        </p:txBody>
      </p:sp>
    </p:spTree>
    <p:extLst>
      <p:ext uri="{BB962C8B-B14F-4D97-AF65-F5344CB8AC3E}">
        <p14:creationId xmlns:p14="http://schemas.microsoft.com/office/powerpoint/2010/main" val="208766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Selskapets viktigste konkurransefortrinn er ferdig regulert uttak med konsesjon, strategisk lokasjon, skalerbar kapasitet og fleksibilitet i logistikk. Dette gir mulighet for leveranser til store prosjekter, effektiv distribusjon og tilpasning til markedets behov. Selskapet har dokumentert kvalitet på steinmasser, og teamet har erfaring fra entreprenørvirksomhet og operativ drift. Dette reduserer risiko og gir investorer eksponering mot et prosjekt med høy gjennomføringsevne.</a:t>
            </a:r>
          </a:p>
        </p:txBody>
      </p:sp>
      <p:sp>
        <p:nvSpPr>
          <p:cNvPr id="4" name="Slide Number Placeholder 3"/>
          <p:cNvSpPr>
            <a:spLocks noGrp="1"/>
          </p:cNvSpPr>
          <p:nvPr>
            <p:ph type="sldNum" sz="quarter" idx="5"/>
          </p:nvPr>
        </p:nvSpPr>
        <p:spPr/>
        <p:txBody>
          <a:bodyPr/>
          <a:lstStyle/>
          <a:p>
            <a:fld id="{6EA85B94-F618-4FE9-AA0D-FEB9092FC4FC}" type="slidenum">
              <a:t>9</a:t>
            </a:fld>
            <a:endParaRPr lang="en-US"/>
          </a:p>
        </p:txBody>
      </p:sp>
    </p:spTree>
    <p:extLst>
      <p:ext uri="{BB962C8B-B14F-4D97-AF65-F5344CB8AC3E}">
        <p14:creationId xmlns:p14="http://schemas.microsoft.com/office/powerpoint/2010/main" val="173313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 1">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7" name="Rett linje 6">
            <a:extLst>
              <a:ext uri="{FF2B5EF4-FFF2-40B4-BE49-F238E27FC236}">
                <a16:creationId xmlns:a16="http://schemas.microsoft.com/office/drawing/2014/main" id="{0E0B119D-A456-DE33-9525-49696D3FEE6E}"/>
              </a:ext>
              <a:ext uri="{C183D7F6-B498-43B3-948B-1728B52AA6E4}">
                <adec:decorative xmlns:adec="http://schemas.microsoft.com/office/drawing/2017/decorative" val="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4693339" y="5225353"/>
            <a:ext cx="6655522" cy="1545336"/>
          </a:xfrm>
        </p:spPr>
        <p:txBody>
          <a:bodyPr rtlCol="0" anchor="ctr" anchorCtr="0">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p:nvPr>
        </p:nvSpPr>
        <p:spPr>
          <a:xfrm>
            <a:off x="841248" y="859536"/>
            <a:ext cx="7478991" cy="3635797"/>
          </a:xfrm>
        </p:spPr>
        <p:txBody>
          <a:bodyPr rtlCol="0" anchor="t">
            <a:normAutofit/>
          </a:bodyPr>
          <a:lstStyle>
            <a:lvl1pPr algn="l">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30530214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5" name="Plassholder for lysbildenumm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10" name="Plassholder for bilde 9">
            <a:extLst>
              <a:ext uri="{FF2B5EF4-FFF2-40B4-BE49-F238E27FC236}">
                <a16:creationId xmlns:a16="http://schemas.microsoft.com/office/drawing/2014/main" id="{7FF92564-5D22-DD17-7349-0DA778566889}"/>
              </a:ext>
            </a:extLst>
          </p:cNvPr>
          <p:cNvSpPr>
            <a:spLocks noGrp="1"/>
          </p:cNvSpPr>
          <p:nvPr>
            <p:ph type="pic" idx="15"/>
          </p:nvPr>
        </p:nvSpPr>
        <p:spPr>
          <a:xfrm>
            <a:off x="832104" y="777240"/>
            <a:ext cx="3074384" cy="5242544"/>
          </a:xfrm>
          <a:custGeom>
            <a:avLst/>
            <a:gdLst>
              <a:gd name="connsiteX0" fmla="*/ 1538017 w 3074384"/>
              <a:gd name="connsiteY0" fmla="*/ 0 h 5242544"/>
              <a:gd name="connsiteX1" fmla="*/ 3074384 w 3074384"/>
              <a:gd name="connsiteY1" fmla="*/ 1536369 h 5242544"/>
              <a:gd name="connsiteX2" fmla="*/ 3074382 w 3074384"/>
              <a:gd name="connsiteY2" fmla="*/ 2196551 h 5242544"/>
              <a:gd name="connsiteX3" fmla="*/ 3074384 w 3074384"/>
              <a:gd name="connsiteY3" fmla="*/ 2196577 h 5242544"/>
              <a:gd name="connsiteX4" fmla="*/ 3074380 w 3074384"/>
              <a:gd name="connsiteY4" fmla="*/ 4128973 h 5242544"/>
              <a:gd name="connsiteX5" fmla="*/ 3074384 w 3074384"/>
              <a:gd name="connsiteY5" fmla="*/ 4128973 h 5242544"/>
              <a:gd name="connsiteX6" fmla="*/ 3074384 w 3074384"/>
              <a:gd name="connsiteY6" fmla="*/ 5242544 h 5242544"/>
              <a:gd name="connsiteX7" fmla="*/ 0 w 3074384"/>
              <a:gd name="connsiteY7" fmla="*/ 5242544 h 5242544"/>
              <a:gd name="connsiteX8" fmla="*/ 0 w 3074384"/>
              <a:gd name="connsiteY8" fmla="*/ 4128973 h 5242544"/>
              <a:gd name="connsiteX9" fmla="*/ 1646 w 3074384"/>
              <a:gd name="connsiteY9" fmla="*/ 4128973 h 5242544"/>
              <a:gd name="connsiteX10" fmla="*/ 1647 w 3074384"/>
              <a:gd name="connsiteY10" fmla="*/ 1536369 h 5242544"/>
              <a:gd name="connsiteX11" fmla="*/ 1538017 w 3074384"/>
              <a:gd name="connsiteY11" fmla="*/ 0 h 52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4384" h="5242544">
                <a:moveTo>
                  <a:pt x="1538017" y="0"/>
                </a:moveTo>
                <a:cubicBezTo>
                  <a:pt x="2386529" y="0"/>
                  <a:pt x="3074384" y="687856"/>
                  <a:pt x="3074384" y="1536369"/>
                </a:cubicBezTo>
                <a:lnTo>
                  <a:pt x="3074382" y="2196551"/>
                </a:lnTo>
                <a:cubicBezTo>
                  <a:pt x="3074383" y="2196560"/>
                  <a:pt x="3074383" y="2196568"/>
                  <a:pt x="3074384" y="2196577"/>
                </a:cubicBezTo>
                <a:lnTo>
                  <a:pt x="3074380" y="4128973"/>
                </a:lnTo>
                <a:lnTo>
                  <a:pt x="3074384" y="4128973"/>
                </a:lnTo>
                <a:lnTo>
                  <a:pt x="3074384" y="5242544"/>
                </a:lnTo>
                <a:lnTo>
                  <a:pt x="0" y="5242544"/>
                </a:lnTo>
                <a:lnTo>
                  <a:pt x="0" y="4128973"/>
                </a:lnTo>
                <a:lnTo>
                  <a:pt x="1646" y="4128973"/>
                </a:lnTo>
                <a:lnTo>
                  <a:pt x="1647" y="1536369"/>
                </a:lnTo>
                <a:cubicBezTo>
                  <a:pt x="1647" y="687856"/>
                  <a:pt x="689503" y="0"/>
                  <a:pt x="1538017" y="0"/>
                </a:cubicBezTo>
                <a:close/>
              </a:path>
            </a:pathLst>
          </a:custGeom>
          <a:blipFill>
            <a:blip r:embed="rId2">
              <a:alphaModFix amt="70000"/>
            </a:blip>
            <a:stretch>
              <a:fillRect/>
            </a:stretch>
          </a:blipFill>
          <a:ln w="6350">
            <a:noFill/>
          </a:ln>
        </p:spPr>
        <p:txBody>
          <a:bodyPr wrap="square" rtlCol="0">
            <a:no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7" name="Plassholder for innhold 6">
            <a:extLst>
              <a:ext uri="{FF2B5EF4-FFF2-40B4-BE49-F238E27FC236}">
                <a16:creationId xmlns:a16="http://schemas.microsoft.com/office/drawing/2014/main" id="{28C8B19A-6FC1-2B71-0BFB-9274CBF396B9}"/>
              </a:ext>
            </a:extLst>
          </p:cNvPr>
          <p:cNvSpPr>
            <a:spLocks noGrp="1"/>
          </p:cNvSpPr>
          <p:nvPr>
            <p:ph sz="quarter" idx="13"/>
          </p:nvPr>
        </p:nvSpPr>
        <p:spPr>
          <a:xfrm>
            <a:off x="4138592" y="2286000"/>
            <a:ext cx="7223760" cy="3689909"/>
          </a:xfrm>
        </p:spPr>
        <p:txBody>
          <a:bodyPr rtlCol="0" anchor="t" anchorCtr="0">
            <a:normAutofit/>
          </a:bodyPr>
          <a:lstStyle>
            <a:lvl1pPr marL="0" indent="0" algn="ctr">
              <a:buFont typeface="Arial" panose="020B0604020202020204" pitchFamily="34" charset="0"/>
              <a:buNone/>
              <a:defRPr sz="1800">
                <a:solidFill>
                  <a:schemeClr val="tx1"/>
                </a:solidFill>
              </a:defRPr>
            </a:lvl1pPr>
            <a:lvl2pPr algn="ctr">
              <a:defRPr sz="1600">
                <a:solidFill>
                  <a:schemeClr val="tx1"/>
                </a:solidFill>
              </a:defRPr>
            </a:lvl2pPr>
            <a:lvl3pPr algn="ctr">
              <a:defRPr sz="1400">
                <a:solidFill>
                  <a:schemeClr val="tx1"/>
                </a:solidFill>
              </a:defRPr>
            </a:lvl3pPr>
            <a:lvl4pPr algn="ctr">
              <a:defRPr sz="1200">
                <a:solidFill>
                  <a:schemeClr val="tx1"/>
                </a:solidFill>
              </a:defRPr>
            </a:lvl4pPr>
            <a:lvl5pPr algn="ctr">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4E4019F8-742E-9EEF-F591-C9666AC32AF1}"/>
              </a:ext>
            </a:extLst>
          </p:cNvPr>
          <p:cNvSpPr>
            <a:spLocks noGrp="1"/>
          </p:cNvSpPr>
          <p:nvPr>
            <p:ph type="title"/>
          </p:nvPr>
        </p:nvSpPr>
        <p:spPr>
          <a:xfrm>
            <a:off x="4142232" y="548640"/>
            <a:ext cx="7223760" cy="1463040"/>
          </a:xfrm>
        </p:spPr>
        <p:txBody>
          <a:bodyPr rtlCol="0" anchor="b">
            <a:normAutofit/>
          </a:bodyPr>
          <a:lstStyle>
            <a:lvl1pPr algn="ctr">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34744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tel, innhold 1 (maks.)">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Plassholder for innhold 2">
            <a:extLst>
              <a:ext uri="{FF2B5EF4-FFF2-40B4-BE49-F238E27FC236}">
                <a16:creationId xmlns:a16="http://schemas.microsoft.com/office/drawing/2014/main" id="{6C2DD052-3E45-E789-01F8-33250024ECBD}"/>
              </a:ext>
            </a:extLst>
          </p:cNvPr>
          <p:cNvSpPr>
            <a:spLocks noGrp="1"/>
          </p:cNvSpPr>
          <p:nvPr>
            <p:ph idx="1"/>
          </p:nvPr>
        </p:nvSpPr>
        <p:spPr>
          <a:xfrm>
            <a:off x="769620" y="1565752"/>
            <a:ext cx="10652760" cy="5017927"/>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769620" y="151598"/>
            <a:ext cx="10652760" cy="1143000"/>
          </a:xfrm>
        </p:spPr>
        <p:txBody>
          <a:bodyPr rtlCol="0" anchor="b" anchorCtr="0">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55033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Bare innhold (maks.)">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Plassholder for innhold 2">
            <a:extLst>
              <a:ext uri="{FF2B5EF4-FFF2-40B4-BE49-F238E27FC236}">
                <a16:creationId xmlns:a16="http://schemas.microsoft.com/office/drawing/2014/main" id="{6C2DD052-3E45-E789-01F8-33250024ECBD}"/>
              </a:ext>
            </a:extLst>
          </p:cNvPr>
          <p:cNvSpPr>
            <a:spLocks noGrp="1"/>
          </p:cNvSpPr>
          <p:nvPr>
            <p:ph idx="1"/>
          </p:nvPr>
        </p:nvSpPr>
        <p:spPr>
          <a:xfrm>
            <a:off x="746760" y="288758"/>
            <a:ext cx="10652760" cy="6400800"/>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ctr">
            <a:normAutofit/>
          </a:bodyPr>
          <a:lstStyle>
            <a:lvl1pPr>
              <a:defRPr sz="3600">
                <a:solidFill>
                  <a:schemeClr val="tx1"/>
                </a:solidFill>
              </a:defRPr>
            </a:lvl1pPr>
          </a:lstStyle>
          <a:p>
            <a:pPr rtl="0"/>
            <a:r>
              <a:rPr lang="nb-no"/>
              <a:t>Klikk for å redigere tittelstil i malen</a:t>
            </a:r>
            <a:endParaRPr lang="en-US"/>
          </a:p>
        </p:txBody>
      </p:sp>
    </p:spTree>
    <p:extLst>
      <p:ext uri="{BB962C8B-B14F-4D97-AF65-F5344CB8AC3E}">
        <p14:creationId xmlns:p14="http://schemas.microsoft.com/office/powerpoint/2010/main" val="3660704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innhold 1">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Plassholder for innhold 2">
            <a:extLst>
              <a:ext uri="{FF2B5EF4-FFF2-40B4-BE49-F238E27FC236}">
                <a16:creationId xmlns:a16="http://schemas.microsoft.com/office/drawing/2014/main" id="{6C2DD052-3E45-E789-01F8-33250024ECBD}"/>
              </a:ext>
            </a:extLst>
          </p:cNvPr>
          <p:cNvSpPr>
            <a:spLocks noGrp="1"/>
          </p:cNvSpPr>
          <p:nvPr>
            <p:ph idx="1"/>
          </p:nvPr>
        </p:nvSpPr>
        <p:spPr>
          <a:xfrm>
            <a:off x="838200" y="2395728"/>
            <a:ext cx="10515600" cy="4114801"/>
          </a:xfrm>
        </p:spPr>
        <p:txBody>
          <a:bodyPr rtlCol="0" anchor="t" anchorCtr="0">
            <a:normAutofit/>
          </a:bodyPr>
          <a:lstStyle>
            <a:lvl1pPr marL="0" indent="0" algn="l">
              <a:buNone/>
              <a:defRPr sz="18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838200" y="365760"/>
            <a:ext cx="10515600" cy="1116811"/>
          </a:xfrm>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598944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 innhold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8" name="Plassholder for innhold 7">
            <a:extLst>
              <a:ext uri="{FF2B5EF4-FFF2-40B4-BE49-F238E27FC236}">
                <a16:creationId xmlns:a16="http://schemas.microsoft.com/office/drawing/2014/main" id="{7D633F00-464B-3088-812A-40496FD1021A}"/>
              </a:ext>
            </a:extLst>
          </p:cNvPr>
          <p:cNvSpPr>
            <a:spLocks noGrp="1"/>
          </p:cNvSpPr>
          <p:nvPr>
            <p:ph sz="quarter" idx="13"/>
          </p:nvPr>
        </p:nvSpPr>
        <p:spPr>
          <a:xfrm>
            <a:off x="6535056" y="3102182"/>
            <a:ext cx="4325112" cy="2459736"/>
          </a:xfrm>
        </p:spPr>
        <p:txBody>
          <a:bodyPr rtlCol="0" anchor="b" anchorCtr="0"/>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10" name="Tittel 9">
            <a:extLst>
              <a:ext uri="{FF2B5EF4-FFF2-40B4-BE49-F238E27FC236}">
                <a16:creationId xmlns:a16="http://schemas.microsoft.com/office/drawing/2014/main" id="{C4EF7E11-76D4-64FA-465B-165405450121}"/>
              </a:ext>
            </a:extLst>
          </p:cNvPr>
          <p:cNvSpPr>
            <a:spLocks noGrp="1"/>
          </p:cNvSpPr>
          <p:nvPr>
            <p:ph type="title"/>
          </p:nvPr>
        </p:nvSpPr>
        <p:spPr>
          <a:xfrm>
            <a:off x="1285947" y="1296083"/>
            <a:ext cx="4353325" cy="4265835"/>
          </a:xfrm>
          <a:custGeom>
            <a:avLst/>
            <a:gdLst>
              <a:gd name="connsiteX0" fmla="*/ 2176663 w 4353325"/>
              <a:gd name="connsiteY0" fmla="*/ 0 h 4265835"/>
              <a:gd name="connsiteX1" fmla="*/ 4353325 w 4353325"/>
              <a:gd name="connsiteY1" fmla="*/ 2176662 h 4265835"/>
              <a:gd name="connsiteX2" fmla="*/ 4353325 w 4353325"/>
              <a:gd name="connsiteY2" fmla="*/ 2712923 h 4265835"/>
              <a:gd name="connsiteX3" fmla="*/ 4353325 w 4353325"/>
              <a:gd name="connsiteY3" fmla="*/ 3733873 h 4265835"/>
              <a:gd name="connsiteX4" fmla="*/ 4353325 w 4353325"/>
              <a:gd name="connsiteY4" fmla="*/ 4265835 h 4265835"/>
              <a:gd name="connsiteX5" fmla="*/ 0 w 4353325"/>
              <a:gd name="connsiteY5" fmla="*/ 4265835 h 4265835"/>
              <a:gd name="connsiteX6" fmla="*/ 0 w 4353325"/>
              <a:gd name="connsiteY6" fmla="*/ 3733873 h 4265835"/>
              <a:gd name="connsiteX7" fmla="*/ 0 w 4353325"/>
              <a:gd name="connsiteY7" fmla="*/ 2712923 h 4265835"/>
              <a:gd name="connsiteX8" fmla="*/ 0 w 4353325"/>
              <a:gd name="connsiteY8" fmla="*/ 2176662 h 4265835"/>
              <a:gd name="connsiteX9" fmla="*/ 2176663 w 4353325"/>
              <a:gd name="connsiteY9" fmla="*/ 0 h 42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3325" h="4265835">
                <a:moveTo>
                  <a:pt x="2176663" y="0"/>
                </a:moveTo>
                <a:cubicBezTo>
                  <a:pt x="3378800" y="0"/>
                  <a:pt x="4353325" y="974525"/>
                  <a:pt x="4353325" y="2176662"/>
                </a:cubicBezTo>
                <a:lnTo>
                  <a:pt x="4353325" y="2712923"/>
                </a:lnTo>
                <a:lnTo>
                  <a:pt x="4353325" y="3733873"/>
                </a:lnTo>
                <a:lnTo>
                  <a:pt x="4353325" y="4265835"/>
                </a:lnTo>
                <a:lnTo>
                  <a:pt x="0" y="4265835"/>
                </a:lnTo>
                <a:lnTo>
                  <a:pt x="0" y="3733873"/>
                </a:lnTo>
                <a:lnTo>
                  <a:pt x="0" y="2712923"/>
                </a:lnTo>
                <a:lnTo>
                  <a:pt x="0" y="2176662"/>
                </a:lnTo>
                <a:cubicBezTo>
                  <a:pt x="0" y="974525"/>
                  <a:pt x="974525" y="0"/>
                  <a:pt x="2176663" y="0"/>
                </a:cubicBezTo>
                <a:close/>
              </a:path>
            </a:pathLst>
          </a:custGeom>
          <a:ln w="6350">
            <a:solidFill>
              <a:schemeClr val="tx1"/>
            </a:solidFill>
          </a:ln>
        </p:spPr>
        <p:txBody>
          <a:bodyPr wrap="square" lIns="182880" tIns="914400" rIns="182880" rtlCol="0" anchor="ctr" anchorCtr="0">
            <a:noAutofit/>
          </a:bodyPr>
          <a:lstStyle>
            <a:lvl1pPr algn="ct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359245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 innhold 3">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3" name="Rett linje 2">
            <a:extLst>
              <a:ext uri="{FF2B5EF4-FFF2-40B4-BE49-F238E27FC236}">
                <a16:creationId xmlns:a16="http://schemas.microsoft.com/office/drawing/2014/main" id="{EF4378AB-83E7-8777-F6CD-8F19BA4FEE73}"/>
              </a:ext>
              <a:ext uri="{C183D7F6-B498-43B3-948B-1728B52AA6E4}">
                <adec:decorative xmlns:adec="http://schemas.microsoft.com/office/drawing/2017/decorative" val="1"/>
              </a:ext>
            </a:extLst>
          </p:cNvPr>
          <p:cNvCxnSpPr>
            <a:cxnSpLocks/>
          </p:cNvCxnSpPr>
          <p:nvPr/>
        </p:nvCxnSpPr>
        <p:spPr>
          <a:xfrm flipV="1">
            <a:off x="501620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D42D62A0-8127-CE86-0633-0D65E1E136F7}"/>
              </a:ext>
            </a:extLst>
          </p:cNvPr>
          <p:cNvSpPr>
            <a:spLocks noGrp="1"/>
          </p:cNvSpPr>
          <p:nvPr>
            <p:ph sz="quarter" idx="13"/>
          </p:nvPr>
        </p:nvSpPr>
        <p:spPr>
          <a:xfrm>
            <a:off x="5519738" y="841248"/>
            <a:ext cx="4956175" cy="355600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786384" y="2615184"/>
            <a:ext cx="3813048" cy="3557016"/>
          </a:xfrm>
        </p:spPr>
        <p:txBody>
          <a:bodyPr rtlCol="0">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243664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 innhold 4">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3" name="Rett linje 2">
            <a:extLst>
              <a:ext uri="{FF2B5EF4-FFF2-40B4-BE49-F238E27FC236}">
                <a16:creationId xmlns:a16="http://schemas.microsoft.com/office/drawing/2014/main" id="{7E04C821-A160-CE80-AFE2-D2549F9F2A41}"/>
              </a:ext>
              <a:ext uri="{C183D7F6-B498-43B3-948B-1728B52AA6E4}">
                <adec:decorative xmlns:adec="http://schemas.microsoft.com/office/drawing/2017/decorative" val="1"/>
              </a:ext>
            </a:extLst>
          </p:cNvPr>
          <p:cNvCxnSpPr>
            <a:cxnSpLocks/>
          </p:cNvCxnSpPr>
          <p:nvPr userDrawn="1"/>
        </p:nvCxnSpPr>
        <p:spPr>
          <a:xfrm flipV="1">
            <a:off x="5250118"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FFB4667A-FE47-8556-FD3A-55FDBA801D76}"/>
              </a:ext>
            </a:extLst>
          </p:cNvPr>
          <p:cNvSpPr>
            <a:spLocks noGrp="1"/>
          </p:cNvSpPr>
          <p:nvPr>
            <p:ph sz="quarter" idx="13"/>
          </p:nvPr>
        </p:nvSpPr>
        <p:spPr>
          <a:xfrm>
            <a:off x="5723954" y="841248"/>
            <a:ext cx="5681662" cy="481806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731520" y="1358617"/>
            <a:ext cx="4145582" cy="4818062"/>
          </a:xfrm>
        </p:spPr>
        <p:txBody>
          <a:bodyPr rtlCol="0">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673981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 innhold 5">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8" name="Plassholder for innhold 7">
            <a:extLst>
              <a:ext uri="{FF2B5EF4-FFF2-40B4-BE49-F238E27FC236}">
                <a16:creationId xmlns:a16="http://schemas.microsoft.com/office/drawing/2014/main" id="{C6F072A2-EBC7-B7EA-DA98-BAC0AA46E7A4}"/>
              </a:ext>
            </a:extLst>
          </p:cNvPr>
          <p:cNvSpPr>
            <a:spLocks noGrp="1"/>
          </p:cNvSpPr>
          <p:nvPr>
            <p:ph sz="quarter" idx="13"/>
          </p:nvPr>
        </p:nvSpPr>
        <p:spPr>
          <a:xfrm>
            <a:off x="5486400" y="662561"/>
            <a:ext cx="5852160" cy="5390822"/>
          </a:xfrm>
        </p:spPr>
        <p:txBody>
          <a:bodyPr rtlCol="0"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endParaRPr lang="en-US"/>
          </a:p>
        </p:txBody>
      </p:sp>
      <p:sp>
        <p:nvSpPr>
          <p:cNvPr id="11" name="Tittel 10">
            <a:extLst>
              <a:ext uri="{FF2B5EF4-FFF2-40B4-BE49-F238E27FC236}">
                <a16:creationId xmlns:a16="http://schemas.microsoft.com/office/drawing/2014/main" id="{6E1CA397-C4FE-DA2D-1469-6887A57E0B0D}"/>
              </a:ext>
            </a:extLst>
          </p:cNvPr>
          <p:cNvSpPr>
            <a:spLocks noGrp="1"/>
          </p:cNvSpPr>
          <p:nvPr>
            <p:ph type="title"/>
          </p:nvPr>
        </p:nvSpPr>
        <p:spPr>
          <a:xfrm>
            <a:off x="640080" y="804618"/>
            <a:ext cx="4195178" cy="5248765"/>
          </a:xfrm>
          <a:custGeom>
            <a:avLst/>
            <a:gdLst>
              <a:gd name="connsiteX0" fmla="*/ 2097590 w 4195178"/>
              <a:gd name="connsiteY0" fmla="*/ 0 h 5248765"/>
              <a:gd name="connsiteX1" fmla="*/ 4195178 w 4195178"/>
              <a:gd name="connsiteY1" fmla="*/ 2071122 h 5248765"/>
              <a:gd name="connsiteX2" fmla="*/ 4195175 w 4195178"/>
              <a:gd name="connsiteY2" fmla="*/ 2961090 h 5248765"/>
              <a:gd name="connsiteX3" fmla="*/ 4195178 w 4195178"/>
              <a:gd name="connsiteY3" fmla="*/ 2961126 h 5248765"/>
              <a:gd name="connsiteX4" fmla="*/ 4195173 w 4195178"/>
              <a:gd name="connsiteY4" fmla="*/ 5248765 h 5248765"/>
              <a:gd name="connsiteX5" fmla="*/ 0 w 4195178"/>
              <a:gd name="connsiteY5" fmla="*/ 5248765 h 5248765"/>
              <a:gd name="connsiteX6" fmla="*/ 1 w 4195178"/>
              <a:gd name="connsiteY6" fmla="*/ 2071122 h 5248765"/>
              <a:gd name="connsiteX7" fmla="*/ 2097590 w 4195178"/>
              <a:gd name="connsiteY7" fmla="*/ 0 h 52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5178" h="5248765">
                <a:moveTo>
                  <a:pt x="2097590" y="0"/>
                </a:moveTo>
                <a:cubicBezTo>
                  <a:pt x="3256056" y="0"/>
                  <a:pt x="4195178" y="927272"/>
                  <a:pt x="4195178" y="2071122"/>
                </a:cubicBezTo>
                <a:lnTo>
                  <a:pt x="4195175" y="2961090"/>
                </a:lnTo>
                <a:cubicBezTo>
                  <a:pt x="4195177" y="2961101"/>
                  <a:pt x="4195177" y="2961113"/>
                  <a:pt x="4195178" y="2961126"/>
                </a:cubicBezTo>
                <a:lnTo>
                  <a:pt x="4195173" y="5248765"/>
                </a:lnTo>
                <a:lnTo>
                  <a:pt x="0" y="5248765"/>
                </a:lnTo>
                <a:lnTo>
                  <a:pt x="1" y="2071122"/>
                </a:lnTo>
                <a:cubicBezTo>
                  <a:pt x="1" y="927272"/>
                  <a:pt x="939123" y="0"/>
                  <a:pt x="2097590" y="0"/>
                </a:cubicBezTo>
                <a:close/>
              </a:path>
            </a:pathLst>
          </a:custGeom>
          <a:ln w="6350">
            <a:solidFill>
              <a:schemeClr val="tx1"/>
            </a:solidFill>
          </a:ln>
        </p:spPr>
        <p:txBody>
          <a:bodyPr wrap="square" lIns="182880" tIns="457200" rIns="182880" rtlCol="0" anchor="ctr" anchorCtr="0">
            <a:noAutofit/>
          </a:bodyPr>
          <a:lstStyle>
            <a:lvl1pPr algn="ct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093390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tel, innhold 6">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3" name="Rett linje 2">
            <a:extLst>
              <a:ext uri="{FF2B5EF4-FFF2-40B4-BE49-F238E27FC236}">
                <a16:creationId xmlns:a16="http://schemas.microsoft.com/office/drawing/2014/main" id="{C8293A07-68F2-BD10-B738-E87F3F3D8CF3}"/>
              </a:ext>
              <a:ext uri="{C183D7F6-B498-43B3-948B-1728B52AA6E4}">
                <adec:decorative xmlns:adec="http://schemas.microsoft.com/office/drawing/2017/decorative" val="1"/>
              </a:ext>
            </a:extLst>
          </p:cNvPr>
          <p:cNvCxnSpPr>
            <a:cxnSpLocks/>
          </p:cNvCxnSpPr>
          <p:nvPr/>
        </p:nvCxnSpPr>
        <p:spPr>
          <a:xfrm flipV="1">
            <a:off x="418221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8C71126E-AEFA-B45A-CD39-AC1315E03339}"/>
              </a:ext>
            </a:extLst>
          </p:cNvPr>
          <p:cNvSpPr>
            <a:spLocks noGrp="1"/>
          </p:cNvSpPr>
          <p:nvPr>
            <p:ph sz="quarter" idx="13"/>
          </p:nvPr>
        </p:nvSpPr>
        <p:spPr>
          <a:xfrm>
            <a:off x="5001768" y="841248"/>
            <a:ext cx="5925312" cy="518464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731520" y="841248"/>
            <a:ext cx="2999232" cy="5184648"/>
          </a:xfrm>
        </p:spPr>
        <p:txBody>
          <a:bodyPr rtlCol="0" anchor="t" anchorCtr="0">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606957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Innholdsbilde 1">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805F794D-EAAA-D824-3787-7820D6025818}"/>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9F044E49-28CD-B84E-8575-5723AFEBBAB0}"/>
              </a:ext>
            </a:extLst>
          </p:cNvPr>
          <p:cNvSpPr>
            <a:spLocks noGrp="1"/>
          </p:cNvSpPr>
          <p:nvPr>
            <p:ph type="ftr" sz="quarter" idx="16"/>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E929D38A-CA3E-8999-D69C-B6BB0108BD7E}"/>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3" name="Rett linje 2">
            <a:extLst>
              <a:ext uri="{FF2B5EF4-FFF2-40B4-BE49-F238E27FC236}">
                <a16:creationId xmlns:a16="http://schemas.microsoft.com/office/drawing/2014/main" id="{DF483F68-3490-71E7-A7DA-DA46BC485F75}"/>
              </a:ext>
              <a:ext uri="{C183D7F6-B498-43B3-948B-1728B52AA6E4}">
                <adec:decorative xmlns:adec="http://schemas.microsoft.com/office/drawing/2017/decorative" val="1"/>
              </a:ext>
            </a:extLst>
          </p:cNvPr>
          <p:cNvCxnSpPr>
            <a:cxnSpLocks/>
          </p:cNvCxnSpPr>
          <p:nvPr/>
        </p:nvCxnSpPr>
        <p:spPr>
          <a:xfrm>
            <a:off x="480778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818B74D6-CD72-B859-C229-60DB988B25E3}"/>
              </a:ext>
            </a:extLst>
          </p:cNvPr>
          <p:cNvSpPr>
            <a:spLocks noGrp="1"/>
          </p:cNvSpPr>
          <p:nvPr>
            <p:ph sz="quarter" idx="14"/>
          </p:nvPr>
        </p:nvSpPr>
        <p:spPr>
          <a:xfrm>
            <a:off x="5303520" y="1828800"/>
            <a:ext cx="6071616" cy="4489704"/>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5303520" y="548640"/>
            <a:ext cx="6093225" cy="1143000"/>
          </a:xfrm>
        </p:spPr>
        <p:txBody>
          <a:bodyPr rtlCol="0" anchor="b">
            <a:no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63985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7" name="Rett linje 6">
            <a:extLst>
              <a:ext uri="{FF2B5EF4-FFF2-40B4-BE49-F238E27FC236}">
                <a16:creationId xmlns:a16="http://schemas.microsoft.com/office/drawing/2014/main" id="{A10B934F-7AD0-6CA4-BC4D-9CC30854BF9C}"/>
              </a:ext>
              <a:ext uri="{C183D7F6-B498-43B3-948B-1728B52AA6E4}">
                <adec:decorative xmlns:adec="http://schemas.microsoft.com/office/drawing/2017/decorative" val="1"/>
              </a:ext>
            </a:extLst>
          </p:cNvPr>
          <p:cNvCxnSpPr>
            <a:cxnSpLocks/>
          </p:cNvCxnSpPr>
          <p:nvPr userDrawn="1"/>
        </p:nvCxnSpPr>
        <p:spPr>
          <a:xfrm flipH="1">
            <a:off x="4" y="1714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3988217" y="367654"/>
            <a:ext cx="7375466" cy="1014984"/>
          </a:xfrm>
        </p:spPr>
        <p:txBody>
          <a:bodyPr rtlCol="0" anchor="ctr" anchorCtr="0">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p:nvPr>
        </p:nvSpPr>
        <p:spPr>
          <a:xfrm>
            <a:off x="841248" y="2578608"/>
            <a:ext cx="7876287" cy="3592629"/>
          </a:xfrm>
        </p:spPr>
        <p:txBody>
          <a:bodyPr rtlCol="0" anchor="b">
            <a:normAutofit/>
          </a:bodyPr>
          <a:lstStyle>
            <a:lvl1pPr algn="l">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2769794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Innholdsbilde 2">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7FA71CC-8D1C-D743-189B-4D1AEDC04987}"/>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98B7A284-487F-3A51-A64A-794EB04AA031}"/>
              </a:ext>
            </a:extLst>
          </p:cNvPr>
          <p:cNvSpPr>
            <a:spLocks noGrp="1"/>
          </p:cNvSpPr>
          <p:nvPr>
            <p:ph type="ftr" sz="quarter" idx="16"/>
          </p:nvPr>
        </p:nvSpPr>
        <p:spPr/>
        <p:txBody>
          <a:bodyPr rtlCol="0"/>
          <a:lstStyle>
            <a:lvl1pPr>
              <a:defRPr>
                <a:solidFill>
                  <a:schemeClr val="tx1"/>
                </a:solidFill>
              </a:defRPr>
            </a:lvl1pPr>
          </a:lstStyle>
          <a:p>
            <a:pPr rtl="0"/>
            <a:r>
              <a:rPr lang="nb-no"/>
              <a:t>Bunnteksteksempel</a:t>
            </a:r>
          </a:p>
        </p:txBody>
      </p:sp>
      <p:sp>
        <p:nvSpPr>
          <p:cNvPr id="5" name="Plassholder for lysbildenummer 4">
            <a:extLst>
              <a:ext uri="{FF2B5EF4-FFF2-40B4-BE49-F238E27FC236}">
                <a16:creationId xmlns:a16="http://schemas.microsoft.com/office/drawing/2014/main" id="{765444AF-7DD2-2B2F-EB1F-F110EB076881}"/>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6" name="Rett linje 5">
            <a:extLst>
              <a:ext uri="{FF2B5EF4-FFF2-40B4-BE49-F238E27FC236}">
                <a16:creationId xmlns:a16="http://schemas.microsoft.com/office/drawing/2014/main" id="{9BC07157-DE89-FE2F-0547-2E4055913A13}"/>
              </a:ext>
              <a:ext uri="{C183D7F6-B498-43B3-948B-1728B52AA6E4}">
                <adec:decorative xmlns:adec="http://schemas.microsoft.com/office/drawing/2017/decorative" val="1"/>
              </a:ext>
            </a:extLst>
          </p:cNvPr>
          <p:cNvCxnSpPr>
            <a:cxnSpLocks/>
          </p:cNvCxnSpPr>
          <p:nvPr/>
        </p:nvCxnSpPr>
        <p:spPr>
          <a:xfrm>
            <a:off x="7382022"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07755DB3-9272-8E5E-039F-AC14A2C07898}"/>
              </a:ext>
            </a:extLst>
          </p:cNvPr>
          <p:cNvSpPr>
            <a:spLocks noGrp="1"/>
          </p:cNvSpPr>
          <p:nvPr>
            <p:ph sz="quarter" idx="14"/>
          </p:nvPr>
        </p:nvSpPr>
        <p:spPr>
          <a:xfrm>
            <a:off x="731520" y="1828800"/>
            <a:ext cx="6135624" cy="4489704"/>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548640"/>
            <a:ext cx="6135624" cy="1143000"/>
          </a:xfrm>
        </p:spPr>
        <p:txBody>
          <a:bodyPr rtlCol="0" anchor="b">
            <a:no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353821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Innholdsbilde 3">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36DDC067-7019-B5DD-5F3C-4A4169397284}"/>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590EA29D-30DD-3220-D0BA-8E30118C54F4}"/>
              </a:ext>
            </a:extLst>
          </p:cNvPr>
          <p:cNvSpPr>
            <a:spLocks noGrp="1"/>
          </p:cNvSpPr>
          <p:nvPr>
            <p:ph type="ftr" sz="quarter" idx="16"/>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E1B2E877-A620-71F5-61EE-F4A8B3454EEF}"/>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3" name="Rett linje 2">
            <a:extLst>
              <a:ext uri="{FF2B5EF4-FFF2-40B4-BE49-F238E27FC236}">
                <a16:creationId xmlns:a16="http://schemas.microsoft.com/office/drawing/2014/main" id="{466BBA9B-B728-DC67-AD0E-8B0CD6B2553B}"/>
              </a:ext>
              <a:ext uri="{C183D7F6-B498-43B3-948B-1728B52AA6E4}">
                <adec:decorative xmlns:adec="http://schemas.microsoft.com/office/drawing/2017/decorative" val="1"/>
              </a:ext>
            </a:extLst>
          </p:cNvPr>
          <p:cNvCxnSpPr>
            <a:cxnSpLocks/>
          </p:cNvCxnSpPr>
          <p:nvPr userDrawn="1"/>
        </p:nvCxnSpPr>
        <p:spPr>
          <a:xfrm>
            <a:off x="402465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818B74D6-CD72-B859-C229-60DB988B25E3}"/>
              </a:ext>
            </a:extLst>
          </p:cNvPr>
          <p:cNvSpPr>
            <a:spLocks noGrp="1"/>
          </p:cNvSpPr>
          <p:nvPr>
            <p:ph sz="quarter" idx="14"/>
          </p:nvPr>
        </p:nvSpPr>
        <p:spPr>
          <a:xfrm>
            <a:off x="4480560" y="1380744"/>
            <a:ext cx="6858000" cy="498348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4480560" y="320040"/>
            <a:ext cx="6858000" cy="932688"/>
          </a:xfrm>
        </p:spPr>
        <p:txBody>
          <a:bodyPr rtlCol="0" anchor="b">
            <a:no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951938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Innholdsbilde 4">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9B1B213A-C88B-AC65-DDEA-11AC38579DF3}"/>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8838DED7-2501-462A-D0DE-E12AEFAED46A}"/>
              </a:ext>
            </a:extLst>
          </p:cNvPr>
          <p:cNvSpPr>
            <a:spLocks noGrp="1"/>
          </p:cNvSpPr>
          <p:nvPr>
            <p:ph type="ftr" sz="quarter" idx="16"/>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1AAFB2A7-935D-4D96-127B-F1DDC42AD801}"/>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4" name="Rett linje 3">
            <a:extLst>
              <a:ext uri="{FF2B5EF4-FFF2-40B4-BE49-F238E27FC236}">
                <a16:creationId xmlns:a16="http://schemas.microsoft.com/office/drawing/2014/main" id="{3C626C00-7A36-46A2-880D-F484910B3412}"/>
              </a:ext>
              <a:ext uri="{C183D7F6-B498-43B3-948B-1728B52AA6E4}">
                <adec:decorative xmlns:adec="http://schemas.microsoft.com/office/drawing/2017/decorative" val="1"/>
              </a:ext>
            </a:extLst>
          </p:cNvPr>
          <p:cNvCxnSpPr>
            <a:cxnSpLocks/>
          </p:cNvCxnSpPr>
          <p:nvPr userDrawn="1"/>
        </p:nvCxnSpPr>
        <p:spPr>
          <a:xfrm>
            <a:off x="8077761"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98348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320040"/>
            <a:ext cx="6858000" cy="932688"/>
          </a:xfrm>
        </p:spPr>
        <p:txBody>
          <a:bodyPr rtlCol="0" anchor="b">
            <a:no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607804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Innholdsbilde 5">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9AFAA7C-704D-9CE5-B19B-9030E213C502}"/>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9" name="Plassholder for bunntekst 8">
            <a:extLst>
              <a:ext uri="{FF2B5EF4-FFF2-40B4-BE49-F238E27FC236}">
                <a16:creationId xmlns:a16="http://schemas.microsoft.com/office/drawing/2014/main" id="{A1A68C43-07D5-8EFC-1579-BB5ACC5CD735}"/>
              </a:ext>
            </a:extLst>
          </p:cNvPr>
          <p:cNvSpPr>
            <a:spLocks noGrp="1"/>
          </p:cNvSpPr>
          <p:nvPr>
            <p:ph type="ftr" sz="quarter" idx="16"/>
          </p:nvPr>
        </p:nvSpPr>
        <p:spPr/>
        <p:txBody>
          <a:bodyPr rtlCol="0"/>
          <a:lstStyle>
            <a:lvl1pPr>
              <a:defRPr>
                <a:solidFill>
                  <a:schemeClr val="tx1"/>
                </a:solidFill>
              </a:defRPr>
            </a:lvl1pPr>
          </a:lstStyle>
          <a:p>
            <a:pPr rtl="0"/>
            <a:r>
              <a:rPr lang="nb-no"/>
              <a:t>Bunnteksteksempel</a:t>
            </a:r>
          </a:p>
        </p:txBody>
      </p:sp>
      <p:sp>
        <p:nvSpPr>
          <p:cNvPr id="10" name="Plassholder for lysbildenummer 9">
            <a:extLst>
              <a:ext uri="{FF2B5EF4-FFF2-40B4-BE49-F238E27FC236}">
                <a16:creationId xmlns:a16="http://schemas.microsoft.com/office/drawing/2014/main" id="{AB4AC7E1-BCCD-8CC4-E89E-567508D8CF31}"/>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5" name="Rett linje 4">
            <a:extLst>
              <a:ext uri="{FF2B5EF4-FFF2-40B4-BE49-F238E27FC236}">
                <a16:creationId xmlns:a16="http://schemas.microsoft.com/office/drawing/2014/main" id="{FFBFE376-D742-D564-3921-9EE06C25A99D}"/>
              </a:ext>
              <a:ext uri="{C183D7F6-B498-43B3-948B-1728B52AA6E4}">
                <adec:decorative xmlns:adec="http://schemas.microsoft.com/office/drawing/2017/decorative" val="1"/>
              </a:ext>
            </a:extLst>
          </p:cNvPr>
          <p:cNvCxnSpPr>
            <a:cxnSpLocks/>
          </p:cNvCxnSpPr>
          <p:nvPr userDrawn="1"/>
        </p:nvCxnSpPr>
        <p:spPr>
          <a:xfrm>
            <a:off x="662665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7FF0220E-48F8-B4D9-19DE-7B457C3C221C}"/>
              </a:ext>
            </a:extLst>
          </p:cNvPr>
          <p:cNvSpPr>
            <a:spLocks noGrp="1"/>
          </p:cNvSpPr>
          <p:nvPr>
            <p:ph sz="quarter" idx="14"/>
          </p:nvPr>
        </p:nvSpPr>
        <p:spPr>
          <a:xfrm>
            <a:off x="7132320" y="2212975"/>
            <a:ext cx="4362450" cy="409575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132320" y="584339"/>
            <a:ext cx="4361688" cy="1527048"/>
          </a:xfrm>
        </p:spPr>
        <p:txBody>
          <a:bodyPr rtlCol="0" anchor="b">
            <a:no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63241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Innholdsbilde 6">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F8EA5A36-2E1E-5C0C-6AF6-17397C3E9DD4}"/>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97A7EAFA-1A84-462D-49E5-61BE95F342BD}"/>
              </a:ext>
            </a:extLst>
          </p:cNvPr>
          <p:cNvSpPr>
            <a:spLocks noGrp="1"/>
          </p:cNvSpPr>
          <p:nvPr>
            <p:ph type="ftr" sz="quarter" idx="16"/>
          </p:nvPr>
        </p:nvSpPr>
        <p:spPr/>
        <p:txBody>
          <a:bodyPr rtlCol="0"/>
          <a:lstStyle>
            <a:lvl1pPr>
              <a:defRPr>
                <a:solidFill>
                  <a:schemeClr val="tx1"/>
                </a:solidFill>
              </a:defRPr>
            </a:lvl1pPr>
          </a:lstStyle>
          <a:p>
            <a:pPr rtl="0"/>
            <a:r>
              <a:rPr lang="nb-no"/>
              <a:t>Eksempel på bunntekst</a:t>
            </a:r>
          </a:p>
        </p:txBody>
      </p:sp>
      <p:sp>
        <p:nvSpPr>
          <p:cNvPr id="9" name="Plassholder for lysbildenummer 8">
            <a:extLst>
              <a:ext uri="{FF2B5EF4-FFF2-40B4-BE49-F238E27FC236}">
                <a16:creationId xmlns:a16="http://schemas.microsoft.com/office/drawing/2014/main" id="{B34C38E4-5127-8F86-0697-3E20EC278864}"/>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5" name="Rett linje 4">
            <a:extLst>
              <a:ext uri="{FF2B5EF4-FFF2-40B4-BE49-F238E27FC236}">
                <a16:creationId xmlns:a16="http://schemas.microsoft.com/office/drawing/2014/main" id="{1481977D-48BC-F135-96F9-1655E4BEE673}"/>
              </a:ext>
              <a:ext uri="{C183D7F6-B498-43B3-948B-1728B52AA6E4}">
                <adec:decorative xmlns:adec="http://schemas.microsoft.com/office/drawing/2017/decorative" val="1"/>
              </a:ext>
            </a:extLst>
          </p:cNvPr>
          <p:cNvCxnSpPr>
            <a:cxnSpLocks/>
          </p:cNvCxnSpPr>
          <p:nvPr userDrawn="1"/>
        </p:nvCxnSpPr>
        <p:spPr>
          <a:xfrm>
            <a:off x="5732126"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747AED59-1A26-9C13-8482-7857E7DEFE52}"/>
              </a:ext>
            </a:extLst>
          </p:cNvPr>
          <p:cNvSpPr>
            <a:spLocks noGrp="1"/>
          </p:cNvSpPr>
          <p:nvPr>
            <p:ph sz="quarter" idx="14"/>
          </p:nvPr>
        </p:nvSpPr>
        <p:spPr>
          <a:xfrm>
            <a:off x="731520" y="2212975"/>
            <a:ext cx="4360863" cy="409575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583413"/>
            <a:ext cx="4361688" cy="1527048"/>
          </a:xfrm>
        </p:spPr>
        <p:txBody>
          <a:bodyPr rtlCol="0" anchor="b">
            <a:no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411517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Innholdsbilde 7">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15D866C4-379E-CAF9-9326-638F78FB630A}"/>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AF0B14B4-03ED-1455-A664-1F0FA3A71FFF}"/>
              </a:ext>
            </a:extLst>
          </p:cNvPr>
          <p:cNvSpPr>
            <a:spLocks noGrp="1"/>
          </p:cNvSpPr>
          <p:nvPr>
            <p:ph type="ftr" sz="quarter" idx="16"/>
          </p:nvPr>
        </p:nvSpPr>
        <p:spPr/>
        <p:txBody>
          <a:bodyPr rtlCol="0"/>
          <a:lstStyle>
            <a:lvl1pPr>
              <a:defRPr>
                <a:solidFill>
                  <a:schemeClr val="tx1"/>
                </a:solidFill>
              </a:defRPr>
            </a:lvl1pPr>
          </a:lstStyle>
          <a:p>
            <a:pPr rtl="0"/>
            <a:r>
              <a:rPr lang="nb-no"/>
              <a:t>Eksempel på bunntekst</a:t>
            </a:r>
          </a:p>
        </p:txBody>
      </p:sp>
      <p:sp>
        <p:nvSpPr>
          <p:cNvPr id="9" name="Plassholder for lysbildenummer 8">
            <a:extLst>
              <a:ext uri="{FF2B5EF4-FFF2-40B4-BE49-F238E27FC236}">
                <a16:creationId xmlns:a16="http://schemas.microsoft.com/office/drawing/2014/main" id="{799313A9-D40C-9C99-41F7-9AAF45B27553}"/>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5" name="Rett linje 4">
            <a:extLst>
              <a:ext uri="{FF2B5EF4-FFF2-40B4-BE49-F238E27FC236}">
                <a16:creationId xmlns:a16="http://schemas.microsoft.com/office/drawing/2014/main" id="{AB67F01A-04A2-472E-802E-97543C5154E7}"/>
              </a:ext>
              <a:ext uri="{C183D7F6-B498-43B3-948B-1728B52AA6E4}">
                <adec:decorative xmlns:adec="http://schemas.microsoft.com/office/drawing/2017/decorative" val="1"/>
              </a:ext>
            </a:extLst>
          </p:cNvPr>
          <p:cNvCxnSpPr>
            <a:cxnSpLocks/>
          </p:cNvCxnSpPr>
          <p:nvPr userDrawn="1"/>
        </p:nvCxnSpPr>
        <p:spPr>
          <a:xfrm>
            <a:off x="6507379"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7FF0220E-48F8-B4D9-19DE-7B457C3C221C}"/>
              </a:ext>
            </a:extLst>
          </p:cNvPr>
          <p:cNvSpPr>
            <a:spLocks noGrp="1"/>
          </p:cNvSpPr>
          <p:nvPr>
            <p:ph sz="quarter" idx="14"/>
          </p:nvPr>
        </p:nvSpPr>
        <p:spPr>
          <a:xfrm>
            <a:off x="6949440" y="1380744"/>
            <a:ext cx="4512601" cy="498348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6949440" y="320040"/>
            <a:ext cx="4522936" cy="932688"/>
          </a:xfrm>
        </p:spPr>
        <p:txBody>
          <a:bodyPr rtlCol="0" anchor="b"/>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481415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Innholdsbilde 8">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506052F2-DF6F-A45B-EDCF-2F4A4F23633F}"/>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18A37913-1049-52E9-D692-56EA5A79CB07}"/>
              </a:ext>
            </a:extLst>
          </p:cNvPr>
          <p:cNvSpPr>
            <a:spLocks noGrp="1"/>
          </p:cNvSpPr>
          <p:nvPr>
            <p:ph type="ftr" sz="quarter" idx="16"/>
          </p:nvPr>
        </p:nvSpPr>
        <p:spPr/>
        <p:txBody>
          <a:bodyPr rtlCol="0"/>
          <a:lstStyle>
            <a:lvl1pPr>
              <a:defRPr>
                <a:solidFill>
                  <a:schemeClr val="tx1"/>
                </a:solidFill>
              </a:defRPr>
            </a:lvl1pPr>
          </a:lstStyle>
          <a:p>
            <a:pPr rtl="0"/>
            <a:r>
              <a:rPr lang="nb-no"/>
              <a:t>Eksempel på bunntekst</a:t>
            </a:r>
          </a:p>
        </p:txBody>
      </p:sp>
      <p:sp>
        <p:nvSpPr>
          <p:cNvPr id="9" name="Plassholder for lysbildenummer 8">
            <a:extLst>
              <a:ext uri="{FF2B5EF4-FFF2-40B4-BE49-F238E27FC236}">
                <a16:creationId xmlns:a16="http://schemas.microsoft.com/office/drawing/2014/main" id="{06881BAA-A753-6B62-0187-64187BB4372E}"/>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5" name="Rett linje 4">
            <a:extLst>
              <a:ext uri="{FF2B5EF4-FFF2-40B4-BE49-F238E27FC236}">
                <a16:creationId xmlns:a16="http://schemas.microsoft.com/office/drawing/2014/main" id="{B18BEB48-A052-9364-6EF6-F698004CA571}"/>
              </a:ext>
              <a:ext uri="{C183D7F6-B498-43B3-948B-1728B52AA6E4}">
                <adec:decorative xmlns:adec="http://schemas.microsoft.com/office/drawing/2017/decorative" val="1"/>
              </a:ext>
            </a:extLst>
          </p:cNvPr>
          <p:cNvCxnSpPr>
            <a:cxnSpLocks/>
          </p:cNvCxnSpPr>
          <p:nvPr userDrawn="1"/>
        </p:nvCxnSpPr>
        <p:spPr>
          <a:xfrm>
            <a:off x="5901091"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747AED59-1A26-9C13-8482-7857E7DEFE52}"/>
              </a:ext>
            </a:extLst>
          </p:cNvPr>
          <p:cNvSpPr>
            <a:spLocks noGrp="1"/>
          </p:cNvSpPr>
          <p:nvPr>
            <p:ph sz="quarter" idx="14"/>
          </p:nvPr>
        </p:nvSpPr>
        <p:spPr>
          <a:xfrm>
            <a:off x="731520" y="1380744"/>
            <a:ext cx="4572000" cy="498348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320040"/>
            <a:ext cx="4572000" cy="932688"/>
          </a:xfrm>
        </p:spPr>
        <p:txBody>
          <a:bodyPr rtlCol="0" anchor="b"/>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260279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nnholdsbilde 9">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0D48E2FA-AC06-DDEB-F7A7-0A06051F7BCC}"/>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6DB48B5A-1CC9-25FC-33FF-945A46E042EB}"/>
              </a:ext>
            </a:extLst>
          </p:cNvPr>
          <p:cNvSpPr>
            <a:spLocks noGrp="1"/>
          </p:cNvSpPr>
          <p:nvPr>
            <p:ph type="ftr" sz="quarter" idx="16"/>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C781638F-531E-D45B-03AA-1AB8CEE583A9}"/>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70000"/>
            </a:blip>
            <a:srcRect/>
            <a:stretch>
              <a:fillRect/>
            </a:stretch>
          </a:blipFill>
        </p:spPr>
        <p:txBody>
          <a:bodyPr rtlCol="0"/>
          <a:lstStyle>
            <a:lvl1pPr>
              <a:defRPr>
                <a:solidFill>
                  <a:schemeClr val="tx1"/>
                </a:solidFill>
              </a:defRPr>
            </a:lvl1pPr>
          </a:lstStyle>
          <a:p>
            <a:pPr rtl="0"/>
            <a:r>
              <a:rPr lang="nb-no"/>
              <a:t>Klikk ikonet for å legge til bilde</a:t>
            </a:r>
          </a:p>
        </p:txBody>
      </p:sp>
      <p:cxnSp>
        <p:nvCxnSpPr>
          <p:cNvPr id="4" name="Rett linje 3">
            <a:extLst>
              <a:ext uri="{FF2B5EF4-FFF2-40B4-BE49-F238E27FC236}">
                <a16:creationId xmlns:a16="http://schemas.microsoft.com/office/drawing/2014/main" id="{C1F1B67D-ECBB-854F-CC29-CAAA9DB18E34}"/>
              </a:ext>
              <a:ext uri="{C183D7F6-B498-43B3-948B-1728B52AA6E4}">
                <adec:decorative xmlns:adec="http://schemas.microsoft.com/office/drawing/2017/decorative" val="1"/>
              </a:ext>
            </a:extLst>
          </p:cNvPr>
          <p:cNvCxnSpPr>
            <a:cxnSpLocks/>
          </p:cNvCxnSpPr>
          <p:nvPr userDrawn="1"/>
        </p:nvCxnSpPr>
        <p:spPr>
          <a:xfrm>
            <a:off x="7582129"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747AED59-1A26-9C13-8482-7857E7DEFE52}"/>
              </a:ext>
            </a:extLst>
          </p:cNvPr>
          <p:cNvSpPr>
            <a:spLocks noGrp="1"/>
          </p:cNvSpPr>
          <p:nvPr>
            <p:ph sz="quarter" idx="14"/>
          </p:nvPr>
        </p:nvSpPr>
        <p:spPr>
          <a:xfrm>
            <a:off x="8046720" y="2212975"/>
            <a:ext cx="3566160" cy="409575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8046720" y="583413"/>
            <a:ext cx="3566160" cy="1527048"/>
          </a:xfrm>
        </p:spPr>
        <p:txBody>
          <a:bodyPr rtlCol="0" anchor="b">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62269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Innholdsbilde 10">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EDCA23E4-5338-66C5-14E8-16B12BEAC607}"/>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3C0308D2-0025-4C67-694A-18939DB6FCE6}"/>
              </a:ext>
            </a:extLst>
          </p:cNvPr>
          <p:cNvSpPr>
            <a:spLocks noGrp="1"/>
          </p:cNvSpPr>
          <p:nvPr>
            <p:ph type="ftr" sz="quarter" idx="16"/>
          </p:nvPr>
        </p:nvSpPr>
        <p:spPr/>
        <p:txBody>
          <a:bodyPr rtlCol="0"/>
          <a:lstStyle>
            <a:lvl1pPr>
              <a:defRPr>
                <a:solidFill>
                  <a:schemeClr val="tx1"/>
                </a:solidFill>
              </a:defRPr>
            </a:lvl1pPr>
          </a:lstStyle>
          <a:p>
            <a:pPr rtl="0"/>
            <a:r>
              <a:rPr lang="nb-no"/>
              <a:t>Eksempel på bunntekst</a:t>
            </a:r>
          </a:p>
        </p:txBody>
      </p:sp>
      <p:sp>
        <p:nvSpPr>
          <p:cNvPr id="9" name="Plassholder for lysbildenummer 8">
            <a:extLst>
              <a:ext uri="{FF2B5EF4-FFF2-40B4-BE49-F238E27FC236}">
                <a16:creationId xmlns:a16="http://schemas.microsoft.com/office/drawing/2014/main" id="{39B692BF-2C32-0248-C977-0AC59B461B8F}"/>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70000"/>
            </a:blip>
            <a:srcRect/>
            <a:stretch>
              <a:fillRect/>
            </a:stretch>
          </a:blipFill>
        </p:spPr>
        <p:txBody>
          <a:bodyPr rtlCol="0"/>
          <a:lstStyle>
            <a:lvl1pPr>
              <a:defRPr>
                <a:solidFill>
                  <a:schemeClr val="tx1"/>
                </a:solidFill>
              </a:defRPr>
            </a:lvl1pPr>
          </a:lstStyle>
          <a:p>
            <a:pPr rtl="0"/>
            <a:r>
              <a:rPr lang="nb-no"/>
              <a:t>Klikk ikonet for å legge til bilde</a:t>
            </a:r>
          </a:p>
        </p:txBody>
      </p:sp>
      <p:cxnSp>
        <p:nvCxnSpPr>
          <p:cNvPr id="5" name="Rett linje 4">
            <a:extLst>
              <a:ext uri="{FF2B5EF4-FFF2-40B4-BE49-F238E27FC236}">
                <a16:creationId xmlns:a16="http://schemas.microsoft.com/office/drawing/2014/main" id="{E88ED8BF-3BC1-C0A7-67E1-8F6CE5DBA66D}"/>
              </a:ext>
              <a:ext uri="{C183D7F6-B498-43B3-948B-1728B52AA6E4}">
                <adec:decorative xmlns:adec="http://schemas.microsoft.com/office/drawing/2017/decorative" val="1"/>
              </a:ext>
            </a:extLst>
          </p:cNvPr>
          <p:cNvCxnSpPr>
            <a:cxnSpLocks/>
          </p:cNvCxnSpPr>
          <p:nvPr userDrawn="1"/>
        </p:nvCxnSpPr>
        <p:spPr>
          <a:xfrm>
            <a:off x="474815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747AED59-1A26-9C13-8482-7857E7DEFE52}"/>
              </a:ext>
            </a:extLst>
          </p:cNvPr>
          <p:cNvSpPr>
            <a:spLocks noGrp="1"/>
          </p:cNvSpPr>
          <p:nvPr>
            <p:ph sz="quarter" idx="14"/>
          </p:nvPr>
        </p:nvSpPr>
        <p:spPr>
          <a:xfrm>
            <a:off x="731520" y="2212975"/>
            <a:ext cx="3401568" cy="409575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583413"/>
            <a:ext cx="3401568" cy="1527048"/>
          </a:xfrm>
        </p:spPr>
        <p:txBody>
          <a:bodyPr rtlCol="0" anchor="b">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390925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nnholdsbilde 11">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029C1EF8-6BC5-692A-17D0-AE7B9606C810}"/>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588EC901-8553-16BA-EBDD-D492751B52A9}"/>
              </a:ext>
            </a:extLst>
          </p:cNvPr>
          <p:cNvSpPr>
            <a:spLocks noGrp="1"/>
          </p:cNvSpPr>
          <p:nvPr>
            <p:ph type="ftr" sz="quarter" idx="16"/>
          </p:nvPr>
        </p:nvSpPr>
        <p:spPr/>
        <p:txBody>
          <a:bodyPr rtlCol="0"/>
          <a:lstStyle>
            <a:lvl1pPr>
              <a:defRPr>
                <a:solidFill>
                  <a:schemeClr val="tx1"/>
                </a:solidFill>
              </a:defRPr>
            </a:lvl1pPr>
          </a:lstStyle>
          <a:p>
            <a:pPr rtl="0"/>
            <a:r>
              <a:rPr lang="nb-no"/>
              <a:t>Eksempel på bunntekst</a:t>
            </a:r>
          </a:p>
        </p:txBody>
      </p:sp>
      <p:sp>
        <p:nvSpPr>
          <p:cNvPr id="9" name="Plassholder for lysbildenummer 8">
            <a:extLst>
              <a:ext uri="{FF2B5EF4-FFF2-40B4-BE49-F238E27FC236}">
                <a16:creationId xmlns:a16="http://schemas.microsoft.com/office/drawing/2014/main" id="{43559DF2-578C-6481-7199-5E165E93CCBE}"/>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5" name="Rett linje 4">
            <a:extLst>
              <a:ext uri="{FF2B5EF4-FFF2-40B4-BE49-F238E27FC236}">
                <a16:creationId xmlns:a16="http://schemas.microsoft.com/office/drawing/2014/main" id="{9A908C0F-AAE6-D09B-327B-1CA5BCB27804}"/>
              </a:ext>
              <a:ext uri="{C183D7F6-B498-43B3-948B-1728B52AA6E4}">
                <adec:decorative xmlns:adec="http://schemas.microsoft.com/office/drawing/2017/decorative" val="1"/>
              </a:ext>
            </a:extLst>
          </p:cNvPr>
          <p:cNvCxnSpPr>
            <a:cxnSpLocks/>
          </p:cNvCxnSpPr>
          <p:nvPr userDrawn="1"/>
        </p:nvCxnSpPr>
        <p:spPr>
          <a:xfrm>
            <a:off x="7789794"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6E0D00CE-C191-6DE5-9D82-7EFB59BC3739}"/>
              </a:ext>
            </a:extLst>
          </p:cNvPr>
          <p:cNvSpPr>
            <a:spLocks noGrp="1"/>
          </p:cNvSpPr>
          <p:nvPr>
            <p:ph sz="quarter" idx="14"/>
          </p:nvPr>
        </p:nvSpPr>
        <p:spPr>
          <a:xfrm>
            <a:off x="8229600" y="3099816"/>
            <a:ext cx="3273552" cy="2953512"/>
          </a:xfrm>
        </p:spPr>
        <p:txBody>
          <a:bodyPr rtlCol="0">
            <a:normAutofit/>
          </a:bodyPr>
          <a:lstStyle>
            <a:lvl1pPr marL="0" indent="0">
              <a:buNone/>
              <a:defRPr sz="1800">
                <a:solidFill>
                  <a:schemeClr val="tx1"/>
                </a:solidFill>
              </a:defRPr>
            </a:lvl1pPr>
            <a:lvl2pPr marL="228600" indent="0">
              <a:buNone/>
              <a:defRPr sz="1600">
                <a:solidFill>
                  <a:schemeClr val="tx1"/>
                </a:solidFill>
              </a:defRPr>
            </a:lvl2pPr>
            <a:lvl3pPr marL="457200" indent="0">
              <a:buNone/>
              <a:defRPr sz="1400">
                <a:solidFill>
                  <a:schemeClr val="tx1"/>
                </a:solidFill>
              </a:defRPr>
            </a:lvl3pPr>
            <a:lvl4pPr marL="685800" indent="0">
              <a:buNone/>
              <a:defRPr sz="1200">
                <a:solidFill>
                  <a:schemeClr val="tx1"/>
                </a:solidFill>
              </a:defRPr>
            </a:lvl4pPr>
            <a:lvl5pPr marL="914400" indent="0">
              <a:buNone/>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8229600" y="1078992"/>
            <a:ext cx="3273552" cy="1942773"/>
          </a:xfrm>
        </p:spPr>
        <p:txBody>
          <a:bodyPr rtlCol="0" anchor="b">
            <a:no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89364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tel 3">
    <p:spTree>
      <p:nvGrpSpPr>
        <p:cNvPr id="1" name=""/>
        <p:cNvGrpSpPr/>
        <p:nvPr/>
      </p:nvGrpSpPr>
      <p:grpSpPr>
        <a:xfrm>
          <a:off x="0" y="0"/>
          <a:ext cx="0" cy="0"/>
          <a:chOff x="0" y="0"/>
          <a:chExt cx="0" cy="0"/>
        </a:xfrm>
      </p:grpSpPr>
      <p:sp>
        <p:nvSpPr>
          <p:cNvPr id="13" name="Friform: Figur 15">
            <a:extLst>
              <a:ext uri="{FF2B5EF4-FFF2-40B4-BE49-F238E27FC236}">
                <a16:creationId xmlns:a16="http://schemas.microsoft.com/office/drawing/2014/main" id="{373F4DFA-EB1C-0802-6DB6-F680367799D7}"/>
              </a:ext>
              <a:ext uri="{C183D7F6-B498-43B3-948B-1728B52AA6E4}">
                <adec:decorative xmlns:adec="http://schemas.microsoft.com/office/drawing/2017/decorative" val="1"/>
              </a:ext>
            </a:extLst>
          </p:cNvPr>
          <p:cNvSpPr/>
          <p:nvPr/>
        </p:nvSpPr>
        <p:spPr>
          <a:xfrm rot="16200000">
            <a:off x="3057205" y="-1430380"/>
            <a:ext cx="6077590" cy="10510705"/>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 name="connsiteX0" fmla="*/ 668836 w 5325805"/>
              <a:gd name="connsiteY0" fmla="*/ 5429563 h 5476799"/>
              <a:gd name="connsiteX1" fmla="*/ 0 w 5325805"/>
              <a:gd name="connsiteY1" fmla="*/ 5429563 h 5476799"/>
              <a:gd name="connsiteX2" fmla="*/ 0 w 5325805"/>
              <a:gd name="connsiteY2" fmla="*/ 0 h 5476799"/>
              <a:gd name="connsiteX3" fmla="*/ 668836 w 5325805"/>
              <a:gd name="connsiteY3" fmla="*/ 0 h 5476799"/>
              <a:gd name="connsiteX4" fmla="*/ 1942188 w 5325805"/>
              <a:gd name="connsiteY4" fmla="*/ 0 h 5476799"/>
              <a:gd name="connsiteX5" fmla="*/ 2611024 w 5325805"/>
              <a:gd name="connsiteY5" fmla="*/ 0 h 5476799"/>
              <a:gd name="connsiteX6" fmla="*/ 5325805 w 5325805"/>
              <a:gd name="connsiteY6" fmla="*/ 2714782 h 5476799"/>
              <a:gd name="connsiteX7" fmla="*/ 2611024 w 5325805"/>
              <a:gd name="connsiteY7" fmla="*/ 5429563 h 5476799"/>
              <a:gd name="connsiteX8" fmla="*/ 1942188 w 5325805"/>
              <a:gd name="connsiteY8" fmla="*/ 5429563 h 5476799"/>
              <a:gd name="connsiteX9" fmla="*/ 716072 w 5325805"/>
              <a:gd name="connsiteY9" fmla="*/ 5476799 h 5476799"/>
              <a:gd name="connsiteX0" fmla="*/ 668836 w 5325805"/>
              <a:gd name="connsiteY0" fmla="*/ 5429563 h 5429563"/>
              <a:gd name="connsiteX1" fmla="*/ 0 w 5325805"/>
              <a:gd name="connsiteY1" fmla="*/ 5429563 h 5429563"/>
              <a:gd name="connsiteX2" fmla="*/ 0 w 5325805"/>
              <a:gd name="connsiteY2" fmla="*/ 0 h 5429563"/>
              <a:gd name="connsiteX3" fmla="*/ 668836 w 5325805"/>
              <a:gd name="connsiteY3" fmla="*/ 0 h 5429563"/>
              <a:gd name="connsiteX4" fmla="*/ 1942188 w 5325805"/>
              <a:gd name="connsiteY4" fmla="*/ 0 h 5429563"/>
              <a:gd name="connsiteX5" fmla="*/ 2611024 w 5325805"/>
              <a:gd name="connsiteY5" fmla="*/ 0 h 5429563"/>
              <a:gd name="connsiteX6" fmla="*/ 5325805 w 5325805"/>
              <a:gd name="connsiteY6" fmla="*/ 2714782 h 5429563"/>
              <a:gd name="connsiteX7" fmla="*/ 2611024 w 5325805"/>
              <a:gd name="connsiteY7" fmla="*/ 5429563 h 5429563"/>
              <a:gd name="connsiteX8" fmla="*/ 1942188 w 5325805"/>
              <a:gd name="connsiteY8" fmla="*/ 5429563 h 5429563"/>
              <a:gd name="connsiteX0" fmla="*/ 0 w 5325805"/>
              <a:gd name="connsiteY0" fmla="*/ 5429563 h 5429563"/>
              <a:gd name="connsiteX1" fmla="*/ 0 w 5325805"/>
              <a:gd name="connsiteY1" fmla="*/ 0 h 5429563"/>
              <a:gd name="connsiteX2" fmla="*/ 668836 w 5325805"/>
              <a:gd name="connsiteY2" fmla="*/ 0 h 5429563"/>
              <a:gd name="connsiteX3" fmla="*/ 1942188 w 5325805"/>
              <a:gd name="connsiteY3" fmla="*/ 0 h 5429563"/>
              <a:gd name="connsiteX4" fmla="*/ 2611024 w 5325805"/>
              <a:gd name="connsiteY4" fmla="*/ 0 h 5429563"/>
              <a:gd name="connsiteX5" fmla="*/ 5325805 w 5325805"/>
              <a:gd name="connsiteY5" fmla="*/ 2714782 h 5429563"/>
              <a:gd name="connsiteX6" fmla="*/ 2611024 w 5325805"/>
              <a:gd name="connsiteY6" fmla="*/ 5429563 h 5429563"/>
              <a:gd name="connsiteX7" fmla="*/ 1942188 w 5325805"/>
              <a:gd name="connsiteY7" fmla="*/ 5429563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0" fmla="*/ 0 w 4656969"/>
              <a:gd name="connsiteY0" fmla="*/ 0 h 5429563"/>
              <a:gd name="connsiteX1" fmla="*/ 1273352 w 4656969"/>
              <a:gd name="connsiteY1" fmla="*/ 0 h 5429563"/>
              <a:gd name="connsiteX2" fmla="*/ 1942188 w 4656969"/>
              <a:gd name="connsiteY2" fmla="*/ 0 h 5429563"/>
              <a:gd name="connsiteX3" fmla="*/ 4656969 w 4656969"/>
              <a:gd name="connsiteY3" fmla="*/ 2714782 h 5429563"/>
              <a:gd name="connsiteX4" fmla="*/ 1942188 w 4656969"/>
              <a:gd name="connsiteY4" fmla="*/ 5429563 h 5429563"/>
              <a:gd name="connsiteX5" fmla="*/ 1273352 w 4656969"/>
              <a:gd name="connsiteY5" fmla="*/ 5429563 h 5429563"/>
              <a:gd name="connsiteX0" fmla="*/ 0 w 3383617"/>
              <a:gd name="connsiteY0" fmla="*/ 0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0 w 3383617"/>
              <a:gd name="connsiteY0" fmla="*/ 0 h 5429563"/>
              <a:gd name="connsiteX1" fmla="*/ 248198 w 3383617"/>
              <a:gd name="connsiteY1" fmla="*/ 41 h 5429563"/>
              <a:gd name="connsiteX2" fmla="*/ 668836 w 3383617"/>
              <a:gd name="connsiteY2" fmla="*/ 0 h 5429563"/>
              <a:gd name="connsiteX3" fmla="*/ 3383617 w 3383617"/>
              <a:gd name="connsiteY3" fmla="*/ 2714782 h 5429563"/>
              <a:gd name="connsiteX4" fmla="*/ 668836 w 3383617"/>
              <a:gd name="connsiteY4" fmla="*/ 5429563 h 5429563"/>
              <a:gd name="connsiteX5" fmla="*/ 0 w 3383617"/>
              <a:gd name="connsiteY5" fmla="*/ 5429563 h 5429563"/>
              <a:gd name="connsiteX0" fmla="*/ 248198 w 3383617"/>
              <a:gd name="connsiteY0" fmla="*/ 41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4110 w 3139529"/>
              <a:gd name="connsiteY0" fmla="*/ 41 h 5429563"/>
              <a:gd name="connsiteX1" fmla="*/ 424748 w 3139529"/>
              <a:gd name="connsiteY1" fmla="*/ 0 h 5429563"/>
              <a:gd name="connsiteX2" fmla="*/ 3139529 w 3139529"/>
              <a:gd name="connsiteY2" fmla="*/ 2714782 h 5429563"/>
              <a:gd name="connsiteX3" fmla="*/ 424748 w 3139529"/>
              <a:gd name="connsiteY3" fmla="*/ 5429563 h 5429563"/>
              <a:gd name="connsiteX4" fmla="*/ 0 w 3139529"/>
              <a:gd name="connsiteY4" fmla="*/ 5429563 h 5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529" h="5429563">
                <a:moveTo>
                  <a:pt x="4110" y="41"/>
                </a:moveTo>
                <a:lnTo>
                  <a:pt x="424748" y="0"/>
                </a:lnTo>
                <a:cubicBezTo>
                  <a:pt x="1924080" y="0"/>
                  <a:pt x="3139529" y="1215450"/>
                  <a:pt x="3139529" y="2714782"/>
                </a:cubicBezTo>
                <a:cubicBezTo>
                  <a:pt x="3139529" y="4214114"/>
                  <a:pt x="1924080" y="5429563"/>
                  <a:pt x="424748" y="5429563"/>
                </a:cubicBezTo>
                <a:lnTo>
                  <a:pt x="0" y="54295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1"/>
              </a:solidFill>
            </a:endParaRPr>
          </a:p>
        </p:txBody>
      </p:sp>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2301923" y="5443909"/>
            <a:ext cx="7588155" cy="1414091"/>
          </a:xfrm>
        </p:spPr>
        <p:txBody>
          <a:bodyPr rtlCol="0">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p:nvPr>
        </p:nvSpPr>
        <p:spPr>
          <a:xfrm>
            <a:off x="1981200" y="2787213"/>
            <a:ext cx="8229600" cy="2621154"/>
          </a:xfrm>
        </p:spPr>
        <p:txBody>
          <a:bodyPr rtlCol="0" anchor="b">
            <a:normAutofit/>
          </a:bodyPr>
          <a:lstStyle>
            <a:lvl1pPr algn="ctr">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7680693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nnholdsbilde 12">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3" name="Rett linje 2">
            <a:extLst>
              <a:ext uri="{FF2B5EF4-FFF2-40B4-BE49-F238E27FC236}">
                <a16:creationId xmlns:a16="http://schemas.microsoft.com/office/drawing/2014/main" id="{2A2B6090-1D21-5610-7943-4C4F96A6C767}"/>
              </a:ext>
              <a:ext uri="{C183D7F6-B498-43B3-948B-1728B52AA6E4}">
                <adec:decorative xmlns:adec="http://schemas.microsoft.com/office/drawing/2017/decorative" val="1"/>
              </a:ext>
            </a:extLst>
          </p:cNvPr>
          <p:cNvCxnSpPr>
            <a:cxnSpLocks/>
          </p:cNvCxnSpPr>
          <p:nvPr/>
        </p:nvCxnSpPr>
        <p:spPr>
          <a:xfrm flipH="1">
            <a:off x="0" y="4648863"/>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C3D15418-1E32-0501-0E66-54FC2DD08E39}"/>
              </a:ext>
            </a:extLst>
          </p:cNvPr>
          <p:cNvSpPr>
            <a:spLocks noGrp="1"/>
          </p:cNvSpPr>
          <p:nvPr>
            <p:ph sz="quarter" idx="14"/>
          </p:nvPr>
        </p:nvSpPr>
        <p:spPr>
          <a:xfrm>
            <a:off x="4846320" y="5012267"/>
            <a:ext cx="6400800" cy="1390330"/>
          </a:xfrm>
        </p:spPr>
        <p:txBody>
          <a:bodyPr rtlCol="0">
            <a:noAutofit/>
          </a:bodyPr>
          <a:lstStyle>
            <a:lvl1pPr marL="0" indent="0">
              <a:buFont typeface="Arial" panose="020B0604020202020204" pitchFamily="34" charset="0"/>
              <a:buNone/>
              <a:defRPr sz="1800">
                <a:solidFill>
                  <a:schemeClr val="tx1"/>
                </a:solidFill>
              </a:defRPr>
            </a:lvl1pPr>
            <a:lvl2pPr marL="228600" indent="0">
              <a:buFont typeface="Arial" panose="020B0604020202020204" pitchFamily="34" charset="0"/>
              <a:buNone/>
              <a:defRPr sz="1600">
                <a:solidFill>
                  <a:schemeClr val="tx1"/>
                </a:solidFill>
              </a:defRPr>
            </a:lvl2pPr>
            <a:lvl3pPr marL="457200" indent="0">
              <a:buFont typeface="Arial" panose="020B0604020202020204" pitchFamily="34" charset="0"/>
              <a:buNone/>
              <a:defRPr sz="1400">
                <a:solidFill>
                  <a:schemeClr val="tx1"/>
                </a:solidFill>
              </a:defRPr>
            </a:lvl3pPr>
            <a:lvl4pPr marL="685800" indent="0">
              <a:buFont typeface="Arial" panose="020B0604020202020204" pitchFamily="34" charset="0"/>
              <a:buNone/>
              <a:defRPr sz="1200">
                <a:solidFill>
                  <a:schemeClr val="tx1"/>
                </a:solidFill>
              </a:defRPr>
            </a:lvl4pPr>
            <a:lvl5pPr marL="914400" indent="0">
              <a:buFont typeface="Arial" panose="020B0604020202020204" pitchFamily="34" charset="0"/>
              <a:buNone/>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5012268"/>
            <a:ext cx="3739896" cy="1390330"/>
          </a:xfrm>
        </p:spPr>
        <p:txBody>
          <a:bodyPr rtlCol="0" anchor="t">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18512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Innholdsbilde 13">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3" name="Rett linje 2">
            <a:extLst>
              <a:ext uri="{FF2B5EF4-FFF2-40B4-BE49-F238E27FC236}">
                <a16:creationId xmlns:a16="http://schemas.microsoft.com/office/drawing/2014/main" id="{2405500C-1C2B-4DBE-7BD5-6BEE65AA2531}"/>
              </a:ext>
              <a:ext uri="{C183D7F6-B498-43B3-948B-1728B52AA6E4}">
                <adec:decorative xmlns:adec="http://schemas.microsoft.com/office/drawing/2017/decorative" val="1"/>
              </a:ext>
            </a:extLst>
          </p:cNvPr>
          <p:cNvCxnSpPr>
            <a:cxnSpLocks/>
          </p:cNvCxnSpPr>
          <p:nvPr/>
        </p:nvCxnSpPr>
        <p:spPr>
          <a:xfrm flipH="1">
            <a:off x="0" y="3801552"/>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C3D15418-1E32-0501-0E66-54FC2DD08E39}"/>
              </a:ext>
            </a:extLst>
          </p:cNvPr>
          <p:cNvSpPr>
            <a:spLocks noGrp="1"/>
          </p:cNvSpPr>
          <p:nvPr>
            <p:ph sz="quarter" idx="14"/>
          </p:nvPr>
        </p:nvSpPr>
        <p:spPr>
          <a:xfrm>
            <a:off x="3840480" y="4162318"/>
            <a:ext cx="7589520" cy="2240280"/>
          </a:xfrm>
        </p:spPr>
        <p:txBody>
          <a:bodyPr rtlCol="0">
            <a:noAutofit/>
          </a:bodyPr>
          <a:lstStyle>
            <a:lvl1pPr marL="0" indent="0">
              <a:buFont typeface="Arial" panose="020B0604020202020204" pitchFamily="34" charset="0"/>
              <a:buNone/>
              <a:defRPr sz="1800">
                <a:solidFill>
                  <a:schemeClr val="tx1"/>
                </a:solidFill>
              </a:defRPr>
            </a:lvl1pPr>
            <a:lvl2pPr marL="514350" indent="-285750">
              <a:buFont typeface="Arial" panose="020B0604020202020204" pitchFamily="34" charset="0"/>
              <a:buChar char="•"/>
              <a:defRPr sz="1600">
                <a:solidFill>
                  <a:schemeClr val="tx1"/>
                </a:solidFill>
              </a:defRPr>
            </a:lvl2pPr>
            <a:lvl3pPr marL="742950" indent="-285750">
              <a:buFont typeface="Arial" panose="020B0604020202020204" pitchFamily="34" charset="0"/>
              <a:buChar char="•"/>
              <a:defRPr sz="1400">
                <a:solidFill>
                  <a:schemeClr val="tx1"/>
                </a:solidFill>
              </a:defRPr>
            </a:lvl3pPr>
            <a:lvl4pPr marL="857250" indent="-171450">
              <a:buFont typeface="Arial" panose="020B0604020202020204" pitchFamily="34" charset="0"/>
              <a:buChar char="•"/>
              <a:defRPr sz="1200">
                <a:solidFill>
                  <a:schemeClr val="tx1"/>
                </a:solidFill>
              </a:defRPr>
            </a:lvl4pPr>
            <a:lvl5pPr marL="1085850" indent="-171450">
              <a:buFont typeface="Arial" panose="020B0604020202020204" pitchFamily="34" charset="0"/>
              <a:buChar char="•"/>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4162318"/>
            <a:ext cx="2953618" cy="1892808"/>
          </a:xfrm>
        </p:spPr>
        <p:txBody>
          <a:bodyPr rtlCol="0" anchor="t">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55074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Innholdsbilde 14">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865DF332-3FBA-2C89-59F5-FA1778C4985A}"/>
              </a:ext>
            </a:extLst>
          </p:cNvPr>
          <p:cNvSpPr>
            <a:spLocks noGrp="1"/>
          </p:cNvSpPr>
          <p:nvPr>
            <p:ph type="dt" sz="half" idx="15"/>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D1C5DDB1-0680-6692-8E8B-F9D50E915262}"/>
              </a:ext>
            </a:extLst>
          </p:cNvPr>
          <p:cNvSpPr>
            <a:spLocks noGrp="1"/>
          </p:cNvSpPr>
          <p:nvPr>
            <p:ph type="ftr" sz="quarter" idx="16"/>
          </p:nvPr>
        </p:nvSpPr>
        <p:spPr/>
        <p:txBody>
          <a:bodyPr rtlCol="0"/>
          <a:lstStyle>
            <a:lvl1pPr>
              <a:defRPr>
                <a:solidFill>
                  <a:schemeClr val="tx1"/>
                </a:solidFill>
              </a:defRPr>
            </a:lvl1pPr>
          </a:lstStyle>
          <a:p>
            <a:pPr rtl="0"/>
            <a:r>
              <a:rPr lang="nb-no"/>
              <a:t>Eksempel på bunntekst</a:t>
            </a:r>
          </a:p>
        </p:txBody>
      </p:sp>
      <p:sp>
        <p:nvSpPr>
          <p:cNvPr id="9" name="Plassholder for lysbildenummer 8">
            <a:extLst>
              <a:ext uri="{FF2B5EF4-FFF2-40B4-BE49-F238E27FC236}">
                <a16:creationId xmlns:a16="http://schemas.microsoft.com/office/drawing/2014/main" id="{BB9E9CA5-FE3A-8B3B-FD85-EEC977EA262E}"/>
              </a:ext>
            </a:extLst>
          </p:cNvPr>
          <p:cNvSpPr>
            <a:spLocks noGrp="1"/>
          </p:cNvSpPr>
          <p:nvPr>
            <p:ph type="sldNum" sz="quarter" idx="17"/>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1" name="Plassholder for bilde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blip>
            <a:stretch>
              <a:fillRect/>
            </a:stretch>
          </a:blipFill>
        </p:spPr>
        <p:txBody>
          <a:bodyPr rtlCol="0"/>
          <a:lstStyle>
            <a:lvl1pPr>
              <a:defRPr>
                <a:solidFill>
                  <a:schemeClr val="tx1"/>
                </a:solidFill>
              </a:defRPr>
            </a:lvl1pPr>
          </a:lstStyle>
          <a:p>
            <a:pPr rtl="0"/>
            <a:r>
              <a:rPr lang="nb-no"/>
              <a:t>Klikk ikonet for å legge til bilde</a:t>
            </a:r>
          </a:p>
        </p:txBody>
      </p:sp>
      <p:cxnSp>
        <p:nvCxnSpPr>
          <p:cNvPr id="5" name="Rett linje 4">
            <a:extLst>
              <a:ext uri="{FF2B5EF4-FFF2-40B4-BE49-F238E27FC236}">
                <a16:creationId xmlns:a16="http://schemas.microsoft.com/office/drawing/2014/main" id="{98916A20-C6D4-6297-2A89-F60B0B6DAF9A}"/>
              </a:ext>
              <a:ext uri="{C183D7F6-B498-43B3-948B-1728B52AA6E4}">
                <adec:decorative xmlns:adec="http://schemas.microsoft.com/office/drawing/2017/decorative" val="1"/>
              </a:ext>
            </a:extLst>
          </p:cNvPr>
          <p:cNvCxnSpPr>
            <a:cxnSpLocks/>
          </p:cNvCxnSpPr>
          <p:nvPr userDrawn="1"/>
        </p:nvCxnSpPr>
        <p:spPr>
          <a:xfrm flipH="1">
            <a:off x="0" y="3061086"/>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innhold 7">
            <a:extLst>
              <a:ext uri="{FF2B5EF4-FFF2-40B4-BE49-F238E27FC236}">
                <a16:creationId xmlns:a16="http://schemas.microsoft.com/office/drawing/2014/main" id="{C3D15418-1E32-0501-0E66-54FC2DD08E39}"/>
              </a:ext>
            </a:extLst>
          </p:cNvPr>
          <p:cNvSpPr>
            <a:spLocks noGrp="1"/>
          </p:cNvSpPr>
          <p:nvPr>
            <p:ph sz="quarter" idx="14"/>
          </p:nvPr>
        </p:nvSpPr>
        <p:spPr>
          <a:xfrm>
            <a:off x="3977640" y="466175"/>
            <a:ext cx="7772400" cy="2240280"/>
          </a:xfrm>
        </p:spPr>
        <p:txBody>
          <a:bodyPr rtlCol="0" anchor="b" anchorCtr="0">
            <a:noAutofit/>
          </a:bodyPr>
          <a:lstStyle>
            <a:lvl1pPr marL="0" indent="0">
              <a:buFont typeface="Arial" panose="020B0604020202020204" pitchFamily="34" charset="0"/>
              <a:buNone/>
              <a:defRPr sz="1800">
                <a:solidFill>
                  <a:schemeClr val="tx1"/>
                </a:solidFill>
              </a:defRPr>
            </a:lvl1pPr>
            <a:lvl2pPr marL="514350" indent="-285750">
              <a:buFont typeface="Arial" panose="020B0604020202020204" pitchFamily="34" charset="0"/>
              <a:buChar char="•"/>
              <a:defRPr sz="1600">
                <a:solidFill>
                  <a:schemeClr val="tx1"/>
                </a:solidFill>
              </a:defRPr>
            </a:lvl2pPr>
            <a:lvl3pPr marL="742950" indent="-285750">
              <a:buFont typeface="Arial" panose="020B0604020202020204" pitchFamily="34" charset="0"/>
              <a:buChar char="•"/>
              <a:defRPr sz="1400">
                <a:solidFill>
                  <a:schemeClr val="tx1"/>
                </a:solidFill>
              </a:defRPr>
            </a:lvl3pPr>
            <a:lvl4pPr marL="857250" indent="-171450">
              <a:buFont typeface="Arial" panose="020B0604020202020204" pitchFamily="34" charset="0"/>
              <a:buChar char="•"/>
              <a:defRPr sz="1200">
                <a:solidFill>
                  <a:schemeClr val="tx1"/>
                </a:solidFill>
              </a:defRPr>
            </a:lvl4pPr>
            <a:lvl5pPr marL="1085850" indent="-171450">
              <a:buFont typeface="Arial" panose="020B0604020202020204" pitchFamily="34" charset="0"/>
              <a:buChar char="•"/>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813647"/>
            <a:ext cx="2953618" cy="1892808"/>
          </a:xfrm>
        </p:spPr>
        <p:txBody>
          <a:bodyPr rtlCol="0" anchor="b" anchorCtr="0">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202842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Innholdsbilde 15">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3" name="Rett linje 2">
            <a:extLst>
              <a:ext uri="{FF2B5EF4-FFF2-40B4-BE49-F238E27FC236}">
                <a16:creationId xmlns:a16="http://schemas.microsoft.com/office/drawing/2014/main" id="{F5EDA098-8E4B-3EB1-646C-4227A3202019}"/>
              </a:ext>
              <a:ext uri="{C183D7F6-B498-43B3-948B-1728B52AA6E4}">
                <adec:decorative xmlns:adec="http://schemas.microsoft.com/office/drawing/2017/decorative" val="1"/>
              </a:ext>
            </a:extLst>
          </p:cNvPr>
          <p:cNvCxnSpPr>
            <a:cxnSpLocks/>
          </p:cNvCxnSpPr>
          <p:nvPr userDrawn="1"/>
        </p:nvCxnSpPr>
        <p:spPr>
          <a:xfrm flipH="1">
            <a:off x="0" y="521208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lassholder for bilde 9">
            <a:extLst>
              <a:ext uri="{FF2B5EF4-FFF2-40B4-BE49-F238E27FC236}">
                <a16:creationId xmlns:a16="http://schemas.microsoft.com/office/drawing/2014/main" id="{F715F3DA-3DCE-67E6-E94C-48C96A36C98B}"/>
              </a:ext>
            </a:extLst>
          </p:cNvPr>
          <p:cNvSpPr>
            <a:spLocks noGrp="1"/>
          </p:cNvSpPr>
          <p:nvPr>
            <p:ph type="pic" sz="quarter" idx="13"/>
          </p:nvPr>
        </p:nvSpPr>
        <p:spPr>
          <a:xfrm>
            <a:off x="640080" y="365760"/>
            <a:ext cx="6446520" cy="4425696"/>
          </a:xfrm>
          <a:custGeom>
            <a:avLst/>
            <a:gdLst>
              <a:gd name="connsiteX0" fmla="*/ 2983368 w 6446520"/>
              <a:gd name="connsiteY0" fmla="*/ 0 h 4425696"/>
              <a:gd name="connsiteX1" fmla="*/ 3463152 w 6446520"/>
              <a:gd name="connsiteY1" fmla="*/ 0 h 4425696"/>
              <a:gd name="connsiteX2" fmla="*/ 3552820 w 6446520"/>
              <a:gd name="connsiteY2" fmla="*/ 7008 h 4425696"/>
              <a:gd name="connsiteX3" fmla="*/ 6446520 w 6446520"/>
              <a:gd name="connsiteY3" fmla="*/ 3302772 h 4425696"/>
              <a:gd name="connsiteX4" fmla="*/ 6446520 w 6446520"/>
              <a:gd name="connsiteY4" fmla="*/ 4425696 h 4425696"/>
              <a:gd name="connsiteX5" fmla="*/ 0 w 6446520"/>
              <a:gd name="connsiteY5" fmla="*/ 4425696 h 4425696"/>
              <a:gd name="connsiteX6" fmla="*/ 0 w 6446520"/>
              <a:gd name="connsiteY6" fmla="*/ 3302772 h 4425696"/>
              <a:gd name="connsiteX7" fmla="*/ 2893701 w 6446520"/>
              <a:gd name="connsiteY7" fmla="*/ 7008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520" h="4425696">
                <a:moveTo>
                  <a:pt x="2983368" y="0"/>
                </a:moveTo>
                <a:lnTo>
                  <a:pt x="3463152" y="0"/>
                </a:lnTo>
                <a:lnTo>
                  <a:pt x="3552820" y="7008"/>
                </a:lnTo>
                <a:cubicBezTo>
                  <a:pt x="5178169" y="176660"/>
                  <a:pt x="6446520" y="1587478"/>
                  <a:pt x="6446520" y="3302772"/>
                </a:cubicBezTo>
                <a:lnTo>
                  <a:pt x="6446520" y="4425696"/>
                </a:lnTo>
                <a:lnTo>
                  <a:pt x="0" y="4425696"/>
                </a:lnTo>
                <a:lnTo>
                  <a:pt x="0" y="3302772"/>
                </a:lnTo>
                <a:cubicBezTo>
                  <a:pt x="0" y="1587478"/>
                  <a:pt x="1268352" y="176660"/>
                  <a:pt x="2893701" y="7008"/>
                </a:cubicBezTo>
                <a:close/>
              </a:path>
            </a:pathLst>
          </a:custGeom>
          <a:blipFill>
            <a:blip r:embed="rId2">
              <a:alphaModFix amt="70000"/>
            </a:blip>
            <a:stretch>
              <a:fillRect/>
            </a:stretch>
          </a:blipFill>
        </p:spPr>
        <p:txBody>
          <a:bodyPr wrap="square" rtlCol="0">
            <a:noAutofit/>
          </a:bodyPr>
          <a:lstStyle>
            <a:lvl1pPr>
              <a:defRPr>
                <a:solidFill>
                  <a:schemeClr val="tx1"/>
                </a:solidFill>
              </a:defRPr>
            </a:lvl1pPr>
          </a:lstStyle>
          <a:p>
            <a:pPr rtl="0"/>
            <a:r>
              <a:rPr lang="nb-no"/>
              <a:t>Klikk ikonet for å legge til bilde</a:t>
            </a:r>
          </a:p>
        </p:txBody>
      </p:sp>
      <p:sp>
        <p:nvSpPr>
          <p:cNvPr id="8" name="Plassholder for innhold 7">
            <a:extLst>
              <a:ext uri="{FF2B5EF4-FFF2-40B4-BE49-F238E27FC236}">
                <a16:creationId xmlns:a16="http://schemas.microsoft.com/office/drawing/2014/main" id="{C1897688-419F-6EB2-5CC1-DC14924E5FC3}"/>
              </a:ext>
            </a:extLst>
          </p:cNvPr>
          <p:cNvSpPr>
            <a:spLocks noGrp="1"/>
          </p:cNvSpPr>
          <p:nvPr>
            <p:ph sz="quarter" idx="14"/>
          </p:nvPr>
        </p:nvSpPr>
        <p:spPr>
          <a:xfrm>
            <a:off x="7498080" y="365760"/>
            <a:ext cx="4023360" cy="4428871"/>
          </a:xfrm>
        </p:spPr>
        <p:txBody>
          <a:bodyPr rtlCol="0"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640080" y="5577840"/>
            <a:ext cx="10972802" cy="970463"/>
          </a:xfrm>
        </p:spPr>
        <p:txBody>
          <a:bodyPr rtlCol="0" anchor="t" anchorCtr="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857082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Innholdsbilde 16">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15" name="Plassholder for bilde 14">
            <a:extLst>
              <a:ext uri="{FF2B5EF4-FFF2-40B4-BE49-F238E27FC236}">
                <a16:creationId xmlns:a16="http://schemas.microsoft.com/office/drawing/2014/main" id="{FEE99A66-81F2-7AAC-745E-F5477AE86F15}"/>
              </a:ext>
            </a:extLst>
          </p:cNvPr>
          <p:cNvSpPr>
            <a:spLocks noGrp="1"/>
          </p:cNvSpPr>
          <p:nvPr>
            <p:ph type="pic" sz="quarter" idx="13"/>
          </p:nvPr>
        </p:nvSpPr>
        <p:spPr>
          <a:xfrm>
            <a:off x="635515" y="548640"/>
            <a:ext cx="4672571" cy="3919844"/>
          </a:xfrm>
          <a:custGeom>
            <a:avLst/>
            <a:gdLst>
              <a:gd name="connsiteX0" fmla="*/ 2336286 w 4672571"/>
              <a:gd name="connsiteY0" fmla="*/ 0 h 3919844"/>
              <a:gd name="connsiteX1" fmla="*/ 4672571 w 4672571"/>
              <a:gd name="connsiteY1" fmla="*/ 2336286 h 3919844"/>
              <a:gd name="connsiteX2" fmla="*/ 4672571 w 4672571"/>
              <a:gd name="connsiteY2" fmla="*/ 3919844 h 3919844"/>
              <a:gd name="connsiteX3" fmla="*/ 0 w 4672571"/>
              <a:gd name="connsiteY3" fmla="*/ 3919844 h 3919844"/>
              <a:gd name="connsiteX4" fmla="*/ 0 w 4672571"/>
              <a:gd name="connsiteY4" fmla="*/ 2336286 h 3919844"/>
              <a:gd name="connsiteX5" fmla="*/ 2336286 w 4672571"/>
              <a:gd name="connsiteY5" fmla="*/ 0 h 391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2571" h="3919844">
                <a:moveTo>
                  <a:pt x="2336286" y="0"/>
                </a:moveTo>
                <a:cubicBezTo>
                  <a:pt x="3626580" y="0"/>
                  <a:pt x="4672571" y="1045991"/>
                  <a:pt x="4672571" y="2336286"/>
                </a:cubicBezTo>
                <a:lnTo>
                  <a:pt x="4672571" y="3919844"/>
                </a:lnTo>
                <a:lnTo>
                  <a:pt x="0" y="3919844"/>
                </a:lnTo>
                <a:lnTo>
                  <a:pt x="0" y="2336286"/>
                </a:lnTo>
                <a:cubicBezTo>
                  <a:pt x="0" y="1045991"/>
                  <a:pt x="1045991" y="0"/>
                  <a:pt x="2336286" y="0"/>
                </a:cubicBezTo>
                <a:close/>
              </a:path>
            </a:pathLst>
          </a:custGeom>
          <a:blipFill>
            <a:blip r:embed="rId2">
              <a:alphaModFix amt="70000"/>
            </a:blip>
            <a:stretch>
              <a:fillRect/>
            </a:stretch>
          </a:blipFill>
        </p:spPr>
        <p:txBody>
          <a:bodyPr wrap="square" rtlCol="0">
            <a:noAutofit/>
          </a:bodyPr>
          <a:lstStyle>
            <a:lvl1pPr>
              <a:defRPr>
                <a:solidFill>
                  <a:schemeClr val="tx1"/>
                </a:solidFill>
              </a:defRPr>
            </a:lvl1pPr>
          </a:lstStyle>
          <a:p>
            <a:pPr rtl="0"/>
            <a:r>
              <a:rPr lang="nb-no"/>
              <a:t>Klikk ikonet for å legge til bilde</a:t>
            </a:r>
          </a:p>
        </p:txBody>
      </p:sp>
      <p:sp>
        <p:nvSpPr>
          <p:cNvPr id="8" name="Plassholder for innhold 7">
            <a:extLst>
              <a:ext uri="{FF2B5EF4-FFF2-40B4-BE49-F238E27FC236}">
                <a16:creationId xmlns:a16="http://schemas.microsoft.com/office/drawing/2014/main" id="{8BAC3300-BF12-B200-9F06-8D5AC45CB7EF}"/>
              </a:ext>
            </a:extLst>
          </p:cNvPr>
          <p:cNvSpPr>
            <a:spLocks noGrp="1"/>
          </p:cNvSpPr>
          <p:nvPr>
            <p:ph sz="quarter" idx="14"/>
          </p:nvPr>
        </p:nvSpPr>
        <p:spPr>
          <a:xfrm>
            <a:off x="6126480" y="549275"/>
            <a:ext cx="5212080" cy="5783263"/>
          </a:xfrm>
        </p:spPr>
        <p:txBody>
          <a:bodyPr rtlCol="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548640" y="4878965"/>
            <a:ext cx="4846320" cy="1453896"/>
          </a:xfrm>
        </p:spPr>
        <p:txBody>
          <a:bodyPr tIns="45720" rtlCol="0" anchor="t" anchorCtr="0">
            <a:normAutofit/>
          </a:bodyPr>
          <a:lstStyle>
            <a:lvl1pPr algn="ct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930336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Innholdsbilde 17">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3" name="Rett linje 2">
            <a:extLst>
              <a:ext uri="{FF2B5EF4-FFF2-40B4-BE49-F238E27FC236}">
                <a16:creationId xmlns:a16="http://schemas.microsoft.com/office/drawing/2014/main" id="{619C3A72-7CAE-129F-7490-B687280EF1C9}"/>
              </a:ext>
              <a:ext uri="{C183D7F6-B498-43B3-948B-1728B52AA6E4}">
                <adec:decorative xmlns:adec="http://schemas.microsoft.com/office/drawing/2017/decorative" val="1"/>
              </a:ext>
            </a:extLst>
          </p:cNvPr>
          <p:cNvCxnSpPr>
            <a:cxnSpLocks/>
          </p:cNvCxnSpPr>
          <p:nvPr userDrawn="1"/>
        </p:nvCxnSpPr>
        <p:spPr>
          <a:xfrm>
            <a:off x="464611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lassholder for bilde 15">
            <a:extLst>
              <a:ext uri="{FF2B5EF4-FFF2-40B4-BE49-F238E27FC236}">
                <a16:creationId xmlns:a16="http://schemas.microsoft.com/office/drawing/2014/main" id="{838F5DE0-1AA8-5320-EBEC-7B2EEF399630}"/>
              </a:ext>
            </a:extLst>
          </p:cNvPr>
          <p:cNvSpPr>
            <a:spLocks noGrp="1"/>
          </p:cNvSpPr>
          <p:nvPr>
            <p:ph type="pic" sz="quarter" idx="13"/>
          </p:nvPr>
        </p:nvSpPr>
        <p:spPr>
          <a:xfrm>
            <a:off x="731520" y="548642"/>
            <a:ext cx="3490175" cy="4041647"/>
          </a:xfrm>
          <a:custGeom>
            <a:avLst/>
            <a:gdLst>
              <a:gd name="connsiteX0" fmla="*/ 1745088 w 3490175"/>
              <a:gd name="connsiteY0" fmla="*/ 0 h 4041647"/>
              <a:gd name="connsiteX1" fmla="*/ 3490175 w 3490175"/>
              <a:gd name="connsiteY1" fmla="*/ 1745088 h 4041647"/>
              <a:gd name="connsiteX2" fmla="*/ 3490175 w 3490175"/>
              <a:gd name="connsiteY2" fmla="*/ 3141232 h 4041647"/>
              <a:gd name="connsiteX3" fmla="*/ 3490175 w 3490175"/>
              <a:gd name="connsiteY3" fmla="*/ 3490175 h 4041647"/>
              <a:gd name="connsiteX4" fmla="*/ 3490175 w 3490175"/>
              <a:gd name="connsiteY4" fmla="*/ 4041647 h 4041647"/>
              <a:gd name="connsiteX5" fmla="*/ 0 w 3490175"/>
              <a:gd name="connsiteY5" fmla="*/ 4041647 h 4041647"/>
              <a:gd name="connsiteX6" fmla="*/ 0 w 3490175"/>
              <a:gd name="connsiteY6" fmla="*/ 3490175 h 4041647"/>
              <a:gd name="connsiteX7" fmla="*/ 0 w 3490175"/>
              <a:gd name="connsiteY7" fmla="*/ 3141232 h 4041647"/>
              <a:gd name="connsiteX8" fmla="*/ 0 w 3490175"/>
              <a:gd name="connsiteY8" fmla="*/ 1745088 h 4041647"/>
              <a:gd name="connsiteX9" fmla="*/ 1745088 w 3490175"/>
              <a:gd name="connsiteY9" fmla="*/ 0 h 404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175" h="4041647">
                <a:moveTo>
                  <a:pt x="1745088" y="0"/>
                </a:moveTo>
                <a:cubicBezTo>
                  <a:pt x="2708873" y="0"/>
                  <a:pt x="3490175" y="781302"/>
                  <a:pt x="3490175" y="1745088"/>
                </a:cubicBezTo>
                <a:lnTo>
                  <a:pt x="3490175" y="3141232"/>
                </a:lnTo>
                <a:lnTo>
                  <a:pt x="3490175" y="3490175"/>
                </a:lnTo>
                <a:lnTo>
                  <a:pt x="3490175" y="4041647"/>
                </a:lnTo>
                <a:lnTo>
                  <a:pt x="0" y="4041647"/>
                </a:lnTo>
                <a:lnTo>
                  <a:pt x="0" y="3490175"/>
                </a:lnTo>
                <a:lnTo>
                  <a:pt x="0" y="3141232"/>
                </a:lnTo>
                <a:lnTo>
                  <a:pt x="0" y="1745088"/>
                </a:lnTo>
                <a:cubicBezTo>
                  <a:pt x="0" y="781302"/>
                  <a:pt x="781302" y="0"/>
                  <a:pt x="1745088" y="0"/>
                </a:cubicBezTo>
                <a:close/>
              </a:path>
            </a:pathLst>
          </a:custGeom>
          <a:blipFill>
            <a:blip r:embed="rId2">
              <a:alphaModFix amt="70000"/>
            </a:blip>
            <a:stretch>
              <a:fillRect/>
            </a:stretch>
          </a:blipFill>
        </p:spPr>
        <p:txBody>
          <a:bodyPr wrap="square" rtlCol="0">
            <a:noAutofit/>
          </a:bodyPr>
          <a:lstStyle>
            <a:lvl1pPr>
              <a:defRPr>
                <a:solidFill>
                  <a:schemeClr val="tx1"/>
                </a:solidFill>
              </a:defRPr>
            </a:lvl1pPr>
          </a:lstStyle>
          <a:p>
            <a:pPr rtl="0"/>
            <a:r>
              <a:rPr lang="nb-no"/>
              <a:t>Klikk ikonet for å legge til bilde</a:t>
            </a:r>
          </a:p>
        </p:txBody>
      </p:sp>
      <p:sp>
        <p:nvSpPr>
          <p:cNvPr id="8" name="Plassholder for innhold 7">
            <a:extLst>
              <a:ext uri="{FF2B5EF4-FFF2-40B4-BE49-F238E27FC236}">
                <a16:creationId xmlns:a16="http://schemas.microsoft.com/office/drawing/2014/main" id="{83F7B03F-5EDA-605B-1A2E-F48896E48939}"/>
              </a:ext>
            </a:extLst>
          </p:cNvPr>
          <p:cNvSpPr>
            <a:spLocks noGrp="1"/>
          </p:cNvSpPr>
          <p:nvPr>
            <p:ph sz="quarter" idx="14"/>
          </p:nvPr>
        </p:nvSpPr>
        <p:spPr>
          <a:xfrm>
            <a:off x="4937760" y="549275"/>
            <a:ext cx="6561138" cy="575945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640080" y="4882896"/>
            <a:ext cx="3657603" cy="1453896"/>
          </a:xfrm>
        </p:spPr>
        <p:txBody>
          <a:bodyPr rtlCol="0" anchor="t">
            <a:normAutofit/>
          </a:bodyPr>
          <a:lstStyle>
            <a:lvl1pPr algn="ct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79244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Stort tall 1">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7" name="Rett linje 6">
            <a:extLst>
              <a:ext uri="{FF2B5EF4-FFF2-40B4-BE49-F238E27FC236}">
                <a16:creationId xmlns:a16="http://schemas.microsoft.com/office/drawing/2014/main" id="{8546D47F-2AE5-2705-911C-52BBD6B7D8EA}"/>
              </a:ext>
            </a:extLst>
          </p:cNvPr>
          <p:cNvCxnSpPr>
            <a:cxnSpLocks/>
          </p:cNvCxnSpPr>
          <p:nvPr userDrawn="1"/>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2113327" y="4937760"/>
            <a:ext cx="6931613" cy="1353312"/>
          </a:xfrm>
        </p:spPr>
        <p:txBody>
          <a:bodyPr rtlCol="0" anchor="t" anchorCtr="0">
            <a:normAutofit/>
          </a:bodyPr>
          <a:lstStyle>
            <a:lvl1pPr marL="0" indent="0" algn="l">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057400" y="548640"/>
            <a:ext cx="9454890" cy="4334256"/>
          </a:xfrm>
        </p:spPr>
        <p:txBody>
          <a:bodyPr rtlCol="0" anchor="b">
            <a:normAutofit/>
          </a:bodyPr>
          <a:lstStyle>
            <a:lvl1pPr algn="l">
              <a:defRPr sz="23200">
                <a:solidFill>
                  <a:schemeClr val="tx1"/>
                </a:solidFill>
              </a:defRPr>
            </a:lvl1pPr>
          </a:lstStyle>
          <a:p>
            <a:pPr rtl="0"/>
            <a:r>
              <a:rPr lang="nb-no"/>
              <a:t>##%</a:t>
            </a:r>
          </a:p>
        </p:txBody>
      </p:sp>
    </p:spTree>
    <p:extLst>
      <p:ext uri="{BB962C8B-B14F-4D97-AF65-F5344CB8AC3E}">
        <p14:creationId xmlns:p14="http://schemas.microsoft.com/office/powerpoint/2010/main" val="7982763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Stort tall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2333244" y="4846320"/>
            <a:ext cx="7525512" cy="1545336"/>
          </a:xfrm>
        </p:spPr>
        <p:txBody>
          <a:bodyPr rtlCol="0"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4484" y="548640"/>
            <a:ext cx="10543032" cy="4206240"/>
          </a:xfrm>
        </p:spPr>
        <p:txBody>
          <a:bodyPr rtlCol="0" anchor="b">
            <a:normAutofit/>
          </a:bodyPr>
          <a:lstStyle>
            <a:lvl1pPr algn="ctr">
              <a:defRPr sz="23200">
                <a:solidFill>
                  <a:schemeClr val="tx1"/>
                </a:solidFill>
              </a:defRPr>
            </a:lvl1pPr>
          </a:lstStyle>
          <a:p>
            <a:pPr rtl="0"/>
            <a:r>
              <a:rPr lang="nb-no"/>
              <a:t>##%</a:t>
            </a:r>
          </a:p>
        </p:txBody>
      </p:sp>
    </p:spTree>
    <p:extLst>
      <p:ext uri="{BB962C8B-B14F-4D97-AF65-F5344CB8AC3E}">
        <p14:creationId xmlns:p14="http://schemas.microsoft.com/office/powerpoint/2010/main" val="4547678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Stort tall 3">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endParaRPr lang="en-US"/>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7223760" y="1371600"/>
            <a:ext cx="4114800" cy="4114800"/>
          </a:xfrm>
        </p:spPr>
        <p:txBody>
          <a:bodyPr rtlCol="0" anchor="ctr" anchorCtr="0">
            <a:normAutofit/>
          </a:bodyPr>
          <a:lstStyle>
            <a:lvl1pPr marL="0" indent="0" algn="l">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914400" y="353237"/>
            <a:ext cx="5937337" cy="6368237"/>
          </a:xfrm>
        </p:spPr>
        <p:txBody>
          <a:bodyPr rtlCol="0" anchor="ctr" anchorCtr="0">
            <a:normAutofit/>
          </a:bodyPr>
          <a:lstStyle>
            <a:lvl1pPr algn="l">
              <a:defRPr sz="23200">
                <a:solidFill>
                  <a:schemeClr val="tx1"/>
                </a:solidFill>
              </a:defRPr>
            </a:lvl1pPr>
          </a:lstStyle>
          <a:p>
            <a:pPr rtl="0"/>
            <a:r>
              <a:rPr lang="nb-no"/>
              <a:t>##%</a:t>
            </a:r>
          </a:p>
        </p:txBody>
      </p:sp>
    </p:spTree>
    <p:extLst>
      <p:ext uri="{BB962C8B-B14F-4D97-AF65-F5344CB8AC3E}">
        <p14:creationId xmlns:p14="http://schemas.microsoft.com/office/powerpoint/2010/main" val="26933400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tnin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5" name="Plassholder for lysbilde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8" name="Plassholder for innhold 7">
            <a:extLst>
              <a:ext uri="{FF2B5EF4-FFF2-40B4-BE49-F238E27FC236}">
                <a16:creationId xmlns:a16="http://schemas.microsoft.com/office/drawing/2014/main" id="{FB55F2D6-3871-9EBF-03E2-F4B9259C2225}"/>
              </a:ext>
            </a:extLst>
          </p:cNvPr>
          <p:cNvSpPr>
            <a:spLocks noGrp="1"/>
          </p:cNvSpPr>
          <p:nvPr>
            <p:ph sz="quarter" idx="13" hasCustomPrompt="1"/>
          </p:nvPr>
        </p:nvSpPr>
        <p:spPr>
          <a:xfrm>
            <a:off x="1708652" y="528814"/>
            <a:ext cx="8774697" cy="5855793"/>
          </a:xfrm>
          <a:custGeom>
            <a:avLst/>
            <a:gdLst>
              <a:gd name="connsiteX0" fmla="*/ 4387350 w 8774697"/>
              <a:gd name="connsiteY0" fmla="*/ 0 h 5855793"/>
              <a:gd name="connsiteX1" fmla="*/ 8774697 w 8774697"/>
              <a:gd name="connsiteY1" fmla="*/ 4387348 h 5855793"/>
              <a:gd name="connsiteX2" fmla="*/ 8774697 w 8774697"/>
              <a:gd name="connsiteY2" fmla="*/ 5468251 h 5855793"/>
              <a:gd name="connsiteX3" fmla="*/ 8774697 w 8774697"/>
              <a:gd name="connsiteY3" fmla="*/ 5855793 h 5855793"/>
              <a:gd name="connsiteX4" fmla="*/ 0 w 8774697"/>
              <a:gd name="connsiteY4" fmla="*/ 5855793 h 5855793"/>
              <a:gd name="connsiteX5" fmla="*/ 0 w 8774697"/>
              <a:gd name="connsiteY5" fmla="*/ 5468251 h 5855793"/>
              <a:gd name="connsiteX6" fmla="*/ 0 w 8774697"/>
              <a:gd name="connsiteY6" fmla="*/ 4387348 h 5855793"/>
              <a:gd name="connsiteX7" fmla="*/ 4387350 w 8774697"/>
              <a:gd name="connsiteY7" fmla="*/ 0 h 585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4697" h="5855793">
                <a:moveTo>
                  <a:pt x="4387350" y="0"/>
                </a:moveTo>
                <a:cubicBezTo>
                  <a:pt x="6810414" y="0"/>
                  <a:pt x="8774697" y="1964283"/>
                  <a:pt x="8774697" y="4387348"/>
                </a:cubicBezTo>
                <a:lnTo>
                  <a:pt x="8774697" y="5468251"/>
                </a:lnTo>
                <a:lnTo>
                  <a:pt x="8774697" y="5855793"/>
                </a:lnTo>
                <a:lnTo>
                  <a:pt x="0" y="5855793"/>
                </a:lnTo>
                <a:lnTo>
                  <a:pt x="0" y="5468251"/>
                </a:lnTo>
                <a:lnTo>
                  <a:pt x="0" y="4387348"/>
                </a:lnTo>
                <a:cubicBezTo>
                  <a:pt x="0" y="1964283"/>
                  <a:pt x="1964285" y="0"/>
                  <a:pt x="4387350" y="0"/>
                </a:cubicBezTo>
                <a:close/>
              </a:path>
            </a:pathLst>
          </a:custGeom>
          <a:ln w="6350">
            <a:solidFill>
              <a:schemeClr val="tx1"/>
            </a:solidFill>
          </a:ln>
        </p:spPr>
        <p:txBody>
          <a:bodyPr wrap="square" lIns="914400" tIns="1371600" rIns="914400" bIns="457200" rtlCol="0" anchor="ctr" anchorCtr="0">
            <a:noAutofit/>
          </a:bodyPr>
          <a:lstStyle>
            <a:lvl1pPr marL="0" indent="0" algn="ctr">
              <a:lnSpc>
                <a:spcPct val="100000"/>
              </a:lnSpc>
              <a:buNone/>
              <a:defRPr sz="4400" b="0">
                <a:solidFill>
                  <a:schemeClr val="tx1"/>
                </a:solidFill>
              </a:defRPr>
            </a:lvl1pPr>
            <a:lvl2pPr marL="228600" indent="0" algn="ctr">
              <a:lnSpc>
                <a:spcPct val="100000"/>
              </a:lnSpc>
              <a:buNone/>
              <a:defRPr sz="4000" b="0">
                <a:solidFill>
                  <a:schemeClr val="tx1"/>
                </a:solidFill>
              </a:defRPr>
            </a:lvl2pPr>
            <a:lvl3pPr marL="457200" indent="0" algn="ctr">
              <a:lnSpc>
                <a:spcPct val="100000"/>
              </a:lnSpc>
              <a:buNone/>
              <a:defRPr sz="3600" b="0">
                <a:solidFill>
                  <a:schemeClr val="tx1"/>
                </a:solidFill>
              </a:defRPr>
            </a:lvl3pPr>
            <a:lvl4pPr marL="685800" indent="0" algn="ctr">
              <a:lnSpc>
                <a:spcPct val="100000"/>
              </a:lnSpc>
              <a:buNone/>
              <a:defRPr sz="3200" b="0">
                <a:solidFill>
                  <a:schemeClr val="tx1"/>
                </a:solidFill>
              </a:defRPr>
            </a:lvl4pPr>
            <a:lvl5pPr marL="914400" indent="0" algn="ctr">
              <a:lnSpc>
                <a:spcPct val="100000"/>
              </a:lnSpc>
              <a:buNone/>
              <a:defRPr sz="2800" b="0">
                <a:solidFill>
                  <a:schemeClr val="tx1"/>
                </a:solidFill>
              </a:defRPr>
            </a:lvl5pPr>
          </a:lstStyle>
          <a:p>
            <a:pPr lvl="0" rtl="0"/>
            <a:r>
              <a:rPr lang="nb-no"/>
              <a:t>Klikk for å redigere setning</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12143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tel, bilde 1">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1AA6C9C7-A264-237A-7F3C-46E6A7A9646D}"/>
              </a:ext>
            </a:extLst>
          </p:cNvPr>
          <p:cNvSpPr>
            <a:spLocks noGrp="1"/>
          </p:cNvSpPr>
          <p:nvPr>
            <p:ph type="dt" sz="half" idx="14"/>
          </p:nvPr>
        </p:nvSpPr>
        <p:spPr/>
        <p:txBody>
          <a:bodyPr rtlCol="0"/>
          <a:lstStyle>
            <a:lvl1pPr>
              <a:defRPr>
                <a:solidFill>
                  <a:schemeClr val="tx1"/>
                </a:solidFill>
              </a:defRPr>
            </a:lvl1pPr>
          </a:lstStyle>
          <a:p>
            <a:pPr rtl="0"/>
            <a:r>
              <a:rPr lang="en-US"/>
              <a:t>2/24/2025</a:t>
            </a:r>
          </a:p>
        </p:txBody>
      </p:sp>
      <p:sp>
        <p:nvSpPr>
          <p:cNvPr id="8" name="Plassholder for bunntekst 7">
            <a:extLst>
              <a:ext uri="{FF2B5EF4-FFF2-40B4-BE49-F238E27FC236}">
                <a16:creationId xmlns:a16="http://schemas.microsoft.com/office/drawing/2014/main" id="{1B5B8C48-05E9-5280-3F6A-22F8BCBB477E}"/>
              </a:ext>
            </a:extLst>
          </p:cNvPr>
          <p:cNvSpPr>
            <a:spLocks noGrp="1"/>
          </p:cNvSpPr>
          <p:nvPr>
            <p:ph type="ftr" sz="quarter" idx="15"/>
          </p:nvPr>
        </p:nvSpPr>
        <p:spPr/>
        <p:txBody>
          <a:bodyPr rtlCol="0"/>
          <a:lstStyle>
            <a:lvl1pPr>
              <a:defRPr>
                <a:solidFill>
                  <a:schemeClr val="tx1"/>
                </a:solidFill>
              </a:defRPr>
            </a:lvl1pPr>
          </a:lstStyle>
          <a:p>
            <a:pPr rtl="0"/>
            <a:r>
              <a:rPr lang="nb-no"/>
              <a:t>Bunnteksteksempel</a:t>
            </a:r>
          </a:p>
        </p:txBody>
      </p:sp>
      <p:sp>
        <p:nvSpPr>
          <p:cNvPr id="9" name="Plassholder for lysbildenumm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4" name="Rett linje 3">
            <a:extLst>
              <a:ext uri="{FF2B5EF4-FFF2-40B4-BE49-F238E27FC236}">
                <a16:creationId xmlns:a16="http://schemas.microsoft.com/office/drawing/2014/main" id="{1DABF624-39B6-C7A2-98E7-26593626B429}"/>
              </a:ext>
              <a:ext uri="{C183D7F6-B498-43B3-948B-1728B52AA6E4}">
                <adec:decorative xmlns:adec="http://schemas.microsoft.com/office/drawing/2017/decorative" val="1"/>
              </a:ext>
            </a:extLst>
          </p:cNvPr>
          <p:cNvCxnSpPr>
            <a:cxnSpLocks/>
          </p:cNvCxnSpPr>
          <p:nvPr userDrawn="1"/>
        </p:nvCxnSpPr>
        <p:spPr>
          <a:xfrm flipH="1">
            <a:off x="4" y="498994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blip>
            <a:srcRect/>
            <a:stretch>
              <a:fillRect/>
            </a:stretch>
          </a:blipFill>
        </p:spPr>
        <p:txBody>
          <a:bodyPr rtlCol="0"/>
          <a:lstStyle>
            <a:lvl1pPr>
              <a:defRPr>
                <a:solidFill>
                  <a:schemeClr val="tx1"/>
                </a:solidFill>
              </a:defRPr>
            </a:lvl1pPr>
          </a:lstStyle>
          <a:p>
            <a:pPr rtl="0"/>
            <a:r>
              <a:rPr lang="nb-no"/>
              <a:t>Klikk ikonet for å legge til bilde</a:t>
            </a:r>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609600" y="5972629"/>
            <a:ext cx="10972800" cy="480373"/>
          </a:xfrm>
        </p:spPr>
        <p:txBody>
          <a:bodyPr rtlCol="0" anchor="t">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p:nvPr>
        </p:nvSpPr>
        <p:spPr>
          <a:xfrm>
            <a:off x="609600" y="5218032"/>
            <a:ext cx="10972800" cy="786384"/>
          </a:xfrm>
        </p:spPr>
        <p:txBody>
          <a:bodyPr rtlCol="0" anchor="b">
            <a:normAutofit/>
          </a:bodyPr>
          <a:lstStyle>
            <a:lvl1pPr algn="ctr">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76206171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tning 2">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5" name="Plassholder for lysbilde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7" name="Plassholder for innhold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14400" y="2194560"/>
            <a:ext cx="8266176" cy="4142232"/>
          </a:xfrm>
        </p:spPr>
        <p:txBody>
          <a:bodyPr rtlCol="0" anchor="t" anchorCtr="0">
            <a:noAutofit/>
          </a:bodyPr>
          <a:lstStyle>
            <a:lvl1pPr marL="0" indent="0">
              <a:lnSpc>
                <a:spcPct val="100000"/>
              </a:lnSpc>
              <a:buNone/>
              <a:defRPr sz="4400" b="0">
                <a:solidFill>
                  <a:schemeClr val="tx1"/>
                </a:solidFill>
              </a:defRPr>
            </a:lvl1pPr>
            <a:lvl2pPr marL="228600" indent="0">
              <a:lnSpc>
                <a:spcPct val="100000"/>
              </a:lnSpc>
              <a:buNone/>
              <a:defRPr sz="4000" b="0">
                <a:solidFill>
                  <a:schemeClr val="tx1"/>
                </a:solidFill>
              </a:defRPr>
            </a:lvl2pPr>
            <a:lvl3pPr marL="457200" indent="0">
              <a:lnSpc>
                <a:spcPct val="100000"/>
              </a:lnSpc>
              <a:buNone/>
              <a:defRPr sz="3600" b="0">
                <a:solidFill>
                  <a:schemeClr val="tx1"/>
                </a:solidFill>
              </a:defRPr>
            </a:lvl3pPr>
            <a:lvl4pPr marL="685800" indent="0">
              <a:lnSpc>
                <a:spcPct val="100000"/>
              </a:lnSpc>
              <a:buNone/>
              <a:defRPr sz="3200" b="0">
                <a:solidFill>
                  <a:schemeClr val="tx1"/>
                </a:solidFill>
              </a:defRPr>
            </a:lvl4pPr>
            <a:lvl5pPr marL="914400" indent="0">
              <a:lnSpc>
                <a:spcPct val="100000"/>
              </a:lnSpc>
              <a:buNone/>
              <a:defRPr sz="2800" b="0">
                <a:solidFill>
                  <a:schemeClr val="tx1"/>
                </a:solidFill>
              </a:defRPr>
            </a:lvl5pPr>
          </a:lstStyle>
          <a:p>
            <a:pPr lvl="0" rtl="0"/>
            <a:r>
              <a:rPr lang="nb-no"/>
              <a:t>Klikk for å redigere setning</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609977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tning 3">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lvl1pPr>
              <a:defRPr>
                <a:solidFill>
                  <a:schemeClr val="tx1"/>
                </a:solidFill>
              </a:defRPr>
            </a:lvl1pPr>
          </a:lstStyle>
          <a:p>
            <a:pPr rtl="0"/>
            <a:r>
              <a:rPr lang="nb-no"/>
              <a:t>Eksempelbunntekst</a:t>
            </a:r>
          </a:p>
        </p:txBody>
      </p:sp>
      <p:sp>
        <p:nvSpPr>
          <p:cNvPr id="5" name="Plassholder for lysbilde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6" name="Rett linje 5">
            <a:extLst>
              <a:ext uri="{FF2B5EF4-FFF2-40B4-BE49-F238E27FC236}">
                <a16:creationId xmlns:a16="http://schemas.microsoft.com/office/drawing/2014/main" id="{EB4D1622-620E-FFB0-8FFF-DB6230E152A6}"/>
              </a:ext>
            </a:extLst>
          </p:cNvPr>
          <p:cNvCxnSpPr>
            <a:cxnSpLocks/>
          </p:cNvCxnSpPr>
          <p:nvPr/>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ssholder for innhold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057400" y="914400"/>
            <a:ext cx="8266176" cy="5605272"/>
          </a:xfrm>
        </p:spPr>
        <p:txBody>
          <a:bodyPr rtlCol="0" anchor="t">
            <a:noAutofit/>
          </a:bodyPr>
          <a:lstStyle>
            <a:lvl1pPr marL="0" indent="0">
              <a:lnSpc>
                <a:spcPct val="100000"/>
              </a:lnSpc>
              <a:buNone/>
              <a:defRPr sz="6000" b="0">
                <a:solidFill>
                  <a:schemeClr val="tx1"/>
                </a:solidFill>
              </a:defRPr>
            </a:lvl1pPr>
            <a:lvl2pPr marL="228600" indent="0">
              <a:lnSpc>
                <a:spcPct val="100000"/>
              </a:lnSpc>
              <a:buNone/>
              <a:defRPr sz="4800" b="0">
                <a:solidFill>
                  <a:schemeClr val="tx1"/>
                </a:solidFill>
              </a:defRPr>
            </a:lvl2pPr>
            <a:lvl3pPr marL="457200" indent="0">
              <a:lnSpc>
                <a:spcPct val="100000"/>
              </a:lnSpc>
              <a:buNone/>
              <a:defRPr sz="4400" b="0">
                <a:solidFill>
                  <a:schemeClr val="tx1"/>
                </a:solidFill>
              </a:defRPr>
            </a:lvl3pPr>
            <a:lvl4pPr marL="685800" indent="0">
              <a:lnSpc>
                <a:spcPct val="100000"/>
              </a:lnSpc>
              <a:buNone/>
              <a:defRPr sz="4000" b="0">
                <a:solidFill>
                  <a:schemeClr val="tx1"/>
                </a:solidFill>
              </a:defRPr>
            </a:lvl4pPr>
            <a:lvl5pPr marL="914400" indent="0">
              <a:lnSpc>
                <a:spcPct val="100000"/>
              </a:lnSpc>
              <a:buNone/>
              <a:defRPr sz="3600" b="0">
                <a:solidFill>
                  <a:schemeClr val="tx1"/>
                </a:solidFill>
              </a:defRPr>
            </a:lvl5pPr>
          </a:lstStyle>
          <a:p>
            <a:pPr lvl="0" rtl="0"/>
            <a:r>
              <a:rPr lang="nb-no"/>
              <a:t>Klikk for å redigere setning</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457875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Sitat 1">
    <p:spTree>
      <p:nvGrpSpPr>
        <p:cNvPr id="1" name=""/>
        <p:cNvGrpSpPr/>
        <p:nvPr/>
      </p:nvGrpSpPr>
      <p:grpSpPr>
        <a:xfrm>
          <a:off x="0" y="0"/>
          <a:ext cx="0" cy="0"/>
          <a:chOff x="0" y="0"/>
          <a:chExt cx="0" cy="0"/>
        </a:xfrm>
      </p:grpSpPr>
      <p:sp>
        <p:nvSpPr>
          <p:cNvPr id="9" name="Friform: Figur 15">
            <a:extLst>
              <a:ext uri="{FF2B5EF4-FFF2-40B4-BE49-F238E27FC236}">
                <a16:creationId xmlns:a16="http://schemas.microsoft.com/office/drawing/2014/main" id="{9F353A57-FA3C-A68C-4908-E774A52CB1B6}"/>
              </a:ext>
              <a:ext uri="{C183D7F6-B498-43B3-948B-1728B52AA6E4}">
                <adec:decorative xmlns:adec="http://schemas.microsoft.com/office/drawing/2017/decorative" val="1"/>
              </a:ext>
            </a:extLst>
          </p:cNvPr>
          <p:cNvSpPr/>
          <p:nvPr userDrawn="1"/>
        </p:nvSpPr>
        <p:spPr>
          <a:xfrm rot="16200000">
            <a:off x="2811380" y="-1681974"/>
            <a:ext cx="6569242" cy="10510705"/>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 name="connsiteX0" fmla="*/ 668836 w 5325805"/>
              <a:gd name="connsiteY0" fmla="*/ 5429563 h 5476799"/>
              <a:gd name="connsiteX1" fmla="*/ 0 w 5325805"/>
              <a:gd name="connsiteY1" fmla="*/ 5429563 h 5476799"/>
              <a:gd name="connsiteX2" fmla="*/ 0 w 5325805"/>
              <a:gd name="connsiteY2" fmla="*/ 0 h 5476799"/>
              <a:gd name="connsiteX3" fmla="*/ 668836 w 5325805"/>
              <a:gd name="connsiteY3" fmla="*/ 0 h 5476799"/>
              <a:gd name="connsiteX4" fmla="*/ 1942188 w 5325805"/>
              <a:gd name="connsiteY4" fmla="*/ 0 h 5476799"/>
              <a:gd name="connsiteX5" fmla="*/ 2611024 w 5325805"/>
              <a:gd name="connsiteY5" fmla="*/ 0 h 5476799"/>
              <a:gd name="connsiteX6" fmla="*/ 5325805 w 5325805"/>
              <a:gd name="connsiteY6" fmla="*/ 2714782 h 5476799"/>
              <a:gd name="connsiteX7" fmla="*/ 2611024 w 5325805"/>
              <a:gd name="connsiteY7" fmla="*/ 5429563 h 5476799"/>
              <a:gd name="connsiteX8" fmla="*/ 1942188 w 5325805"/>
              <a:gd name="connsiteY8" fmla="*/ 5429563 h 5476799"/>
              <a:gd name="connsiteX9" fmla="*/ 716072 w 5325805"/>
              <a:gd name="connsiteY9" fmla="*/ 5476799 h 5476799"/>
              <a:gd name="connsiteX0" fmla="*/ 668836 w 5325805"/>
              <a:gd name="connsiteY0" fmla="*/ 5429563 h 5429563"/>
              <a:gd name="connsiteX1" fmla="*/ 0 w 5325805"/>
              <a:gd name="connsiteY1" fmla="*/ 5429563 h 5429563"/>
              <a:gd name="connsiteX2" fmla="*/ 0 w 5325805"/>
              <a:gd name="connsiteY2" fmla="*/ 0 h 5429563"/>
              <a:gd name="connsiteX3" fmla="*/ 668836 w 5325805"/>
              <a:gd name="connsiteY3" fmla="*/ 0 h 5429563"/>
              <a:gd name="connsiteX4" fmla="*/ 1942188 w 5325805"/>
              <a:gd name="connsiteY4" fmla="*/ 0 h 5429563"/>
              <a:gd name="connsiteX5" fmla="*/ 2611024 w 5325805"/>
              <a:gd name="connsiteY5" fmla="*/ 0 h 5429563"/>
              <a:gd name="connsiteX6" fmla="*/ 5325805 w 5325805"/>
              <a:gd name="connsiteY6" fmla="*/ 2714782 h 5429563"/>
              <a:gd name="connsiteX7" fmla="*/ 2611024 w 5325805"/>
              <a:gd name="connsiteY7" fmla="*/ 5429563 h 5429563"/>
              <a:gd name="connsiteX8" fmla="*/ 1942188 w 5325805"/>
              <a:gd name="connsiteY8" fmla="*/ 5429563 h 5429563"/>
              <a:gd name="connsiteX0" fmla="*/ 0 w 5325805"/>
              <a:gd name="connsiteY0" fmla="*/ 5429563 h 5429563"/>
              <a:gd name="connsiteX1" fmla="*/ 0 w 5325805"/>
              <a:gd name="connsiteY1" fmla="*/ 0 h 5429563"/>
              <a:gd name="connsiteX2" fmla="*/ 668836 w 5325805"/>
              <a:gd name="connsiteY2" fmla="*/ 0 h 5429563"/>
              <a:gd name="connsiteX3" fmla="*/ 1942188 w 5325805"/>
              <a:gd name="connsiteY3" fmla="*/ 0 h 5429563"/>
              <a:gd name="connsiteX4" fmla="*/ 2611024 w 5325805"/>
              <a:gd name="connsiteY4" fmla="*/ 0 h 5429563"/>
              <a:gd name="connsiteX5" fmla="*/ 5325805 w 5325805"/>
              <a:gd name="connsiteY5" fmla="*/ 2714782 h 5429563"/>
              <a:gd name="connsiteX6" fmla="*/ 2611024 w 5325805"/>
              <a:gd name="connsiteY6" fmla="*/ 5429563 h 5429563"/>
              <a:gd name="connsiteX7" fmla="*/ 1942188 w 5325805"/>
              <a:gd name="connsiteY7" fmla="*/ 5429563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0" fmla="*/ 0 w 4656969"/>
              <a:gd name="connsiteY0" fmla="*/ 0 h 5429563"/>
              <a:gd name="connsiteX1" fmla="*/ 1273352 w 4656969"/>
              <a:gd name="connsiteY1" fmla="*/ 0 h 5429563"/>
              <a:gd name="connsiteX2" fmla="*/ 1942188 w 4656969"/>
              <a:gd name="connsiteY2" fmla="*/ 0 h 5429563"/>
              <a:gd name="connsiteX3" fmla="*/ 4656969 w 4656969"/>
              <a:gd name="connsiteY3" fmla="*/ 2714782 h 5429563"/>
              <a:gd name="connsiteX4" fmla="*/ 1942188 w 4656969"/>
              <a:gd name="connsiteY4" fmla="*/ 5429563 h 5429563"/>
              <a:gd name="connsiteX5" fmla="*/ 1273352 w 4656969"/>
              <a:gd name="connsiteY5" fmla="*/ 5429563 h 5429563"/>
              <a:gd name="connsiteX0" fmla="*/ 0 w 3383617"/>
              <a:gd name="connsiteY0" fmla="*/ 0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0 w 3383617"/>
              <a:gd name="connsiteY0" fmla="*/ 0 h 5429563"/>
              <a:gd name="connsiteX1" fmla="*/ 248198 w 3383617"/>
              <a:gd name="connsiteY1" fmla="*/ 41 h 5429563"/>
              <a:gd name="connsiteX2" fmla="*/ 668836 w 3383617"/>
              <a:gd name="connsiteY2" fmla="*/ 0 h 5429563"/>
              <a:gd name="connsiteX3" fmla="*/ 3383617 w 3383617"/>
              <a:gd name="connsiteY3" fmla="*/ 2714782 h 5429563"/>
              <a:gd name="connsiteX4" fmla="*/ 668836 w 3383617"/>
              <a:gd name="connsiteY4" fmla="*/ 5429563 h 5429563"/>
              <a:gd name="connsiteX5" fmla="*/ 0 w 3383617"/>
              <a:gd name="connsiteY5" fmla="*/ 5429563 h 5429563"/>
              <a:gd name="connsiteX0" fmla="*/ 248198 w 3383617"/>
              <a:gd name="connsiteY0" fmla="*/ 41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4110 w 3139529"/>
              <a:gd name="connsiteY0" fmla="*/ 41 h 5429563"/>
              <a:gd name="connsiteX1" fmla="*/ 424748 w 3139529"/>
              <a:gd name="connsiteY1" fmla="*/ 0 h 5429563"/>
              <a:gd name="connsiteX2" fmla="*/ 3139529 w 3139529"/>
              <a:gd name="connsiteY2" fmla="*/ 2714782 h 5429563"/>
              <a:gd name="connsiteX3" fmla="*/ 424748 w 3139529"/>
              <a:gd name="connsiteY3" fmla="*/ 5429563 h 5429563"/>
              <a:gd name="connsiteX4" fmla="*/ 0 w 3139529"/>
              <a:gd name="connsiteY4" fmla="*/ 5429563 h 5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529" h="5429563">
                <a:moveTo>
                  <a:pt x="4110" y="41"/>
                </a:moveTo>
                <a:lnTo>
                  <a:pt x="424748" y="0"/>
                </a:lnTo>
                <a:cubicBezTo>
                  <a:pt x="1924080" y="0"/>
                  <a:pt x="3139529" y="1215450"/>
                  <a:pt x="3139529" y="2714782"/>
                </a:cubicBezTo>
                <a:cubicBezTo>
                  <a:pt x="3139529" y="4214114"/>
                  <a:pt x="1924080" y="5429563"/>
                  <a:pt x="424748" y="5429563"/>
                </a:cubicBezTo>
                <a:lnTo>
                  <a:pt x="0" y="54295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1"/>
              </a:solidFill>
            </a:endParaRPr>
          </a:p>
        </p:txBody>
      </p:sp>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940168" y="5669280"/>
            <a:ext cx="6311664" cy="466344"/>
          </a:xfrm>
        </p:spPr>
        <p:txBody>
          <a:bodyPr rtlCol="0" anchor="ctr">
            <a:normAutofit/>
          </a:bodyPr>
          <a:lstStyle>
            <a:lvl1pPr marL="0" indent="0" algn="ctr">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Sitatforfatter</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940168" y="1744578"/>
            <a:ext cx="6311664" cy="3657600"/>
          </a:xfrm>
        </p:spPr>
        <p:txBody>
          <a:bodyPr lIns="91440" rIns="91440" rtlCol="0" anchor="b" anchorCtr="0">
            <a:normAutofit/>
          </a:bodyPr>
          <a:lstStyle>
            <a:lvl1pPr algn="ctr">
              <a:lnSpc>
                <a:spcPct val="100000"/>
              </a:lnSpc>
              <a:defRPr sz="4000" b="0">
                <a:solidFill>
                  <a:schemeClr val="tx1"/>
                </a:solidFill>
              </a:defRPr>
            </a:lvl1pPr>
          </a:lstStyle>
          <a:p>
            <a:pPr rtl="0"/>
            <a:r>
              <a:rPr lang="nb-no"/>
              <a:t>Klikk for å redigere sitat</a:t>
            </a:r>
          </a:p>
        </p:txBody>
      </p:sp>
    </p:spTree>
    <p:extLst>
      <p:ext uri="{BB962C8B-B14F-4D97-AF65-F5344CB8AC3E}">
        <p14:creationId xmlns:p14="http://schemas.microsoft.com/office/powerpoint/2010/main" val="29506266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Sitat 2">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7" name="Rett linje 6">
            <a:extLst>
              <a:ext uri="{FF2B5EF4-FFF2-40B4-BE49-F238E27FC236}">
                <a16:creationId xmlns:a16="http://schemas.microsoft.com/office/drawing/2014/main" id="{AC7AD265-7A5D-626D-3F70-B7BA0D0172D9}"/>
              </a:ext>
            </a:extLst>
          </p:cNvPr>
          <p:cNvCxnSpPr>
            <a:cxnSpLocks/>
          </p:cNvCxnSpPr>
          <p:nvPr userDrawn="1"/>
        </p:nvCxnSpPr>
        <p:spPr>
          <a:xfrm flipV="1">
            <a:off x="137160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tel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057400" y="5349240"/>
            <a:ext cx="9052560" cy="466344"/>
          </a:xfrm>
        </p:spPr>
        <p:txBody>
          <a:bodyPr rtlCol="0" anchor="ctr">
            <a:normAutofit/>
          </a:bodyPr>
          <a:lstStyle>
            <a:lvl1pPr marL="0" indent="0" algn="l">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Sitatforfatter</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057400" y="1344168"/>
            <a:ext cx="9052560" cy="3291840"/>
          </a:xfrm>
        </p:spPr>
        <p:txBody>
          <a:bodyPr rtlCol="0" anchor="ctr">
            <a:normAutofit/>
          </a:bodyPr>
          <a:lstStyle>
            <a:lvl1pPr algn="l">
              <a:lnSpc>
                <a:spcPct val="100000"/>
              </a:lnSpc>
              <a:defRPr sz="4000" b="0">
                <a:solidFill>
                  <a:schemeClr val="tx1"/>
                </a:solidFill>
              </a:defRPr>
            </a:lvl1pPr>
          </a:lstStyle>
          <a:p>
            <a:pPr rtl="0"/>
            <a:r>
              <a:rPr lang="nb-no"/>
              <a:t>Klikk for å redigere sitat</a:t>
            </a:r>
          </a:p>
        </p:txBody>
      </p:sp>
    </p:spTree>
    <p:extLst>
      <p:ext uri="{BB962C8B-B14F-4D97-AF65-F5344CB8AC3E}">
        <p14:creationId xmlns:p14="http://schemas.microsoft.com/office/powerpoint/2010/main" val="34117169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Sitat 3">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914400" y="1005840"/>
            <a:ext cx="8961120" cy="466344"/>
          </a:xfrm>
        </p:spPr>
        <p:txBody>
          <a:bodyPr rtlCol="0" anchor="ctr">
            <a:normAutofit/>
          </a:bodyPr>
          <a:lstStyle>
            <a:lvl1pPr marL="0" indent="0" algn="l">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Sitatforfatter</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914400" y="2194560"/>
            <a:ext cx="8961120" cy="3169920"/>
          </a:xfrm>
        </p:spPr>
        <p:txBody>
          <a:bodyPr rtlCol="0" anchor="t" anchorCtr="0">
            <a:normAutofit/>
          </a:bodyPr>
          <a:lstStyle>
            <a:lvl1pPr algn="l">
              <a:lnSpc>
                <a:spcPct val="100000"/>
              </a:lnSpc>
              <a:defRPr sz="4400" b="0"/>
            </a:lvl1pPr>
          </a:lstStyle>
          <a:p>
            <a:pPr rtl="0"/>
            <a:r>
              <a:rPr lang="nb-no"/>
              <a:t>Klikk for å redigere sitat</a:t>
            </a:r>
          </a:p>
        </p:txBody>
      </p:sp>
    </p:spTree>
    <p:extLst>
      <p:ext uri="{BB962C8B-B14F-4D97-AF65-F5344CB8AC3E}">
        <p14:creationId xmlns:p14="http://schemas.microsoft.com/office/powerpoint/2010/main" val="340070053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9" name="Plassholder for tekst 8">
            <a:extLst>
              <a:ext uri="{FF2B5EF4-FFF2-40B4-BE49-F238E27FC236}">
                <a16:creationId xmlns:a16="http://schemas.microsoft.com/office/drawing/2014/main" id="{84DC103C-4E45-07FA-2734-5BAE2624DC48}"/>
              </a:ext>
            </a:extLst>
          </p:cNvPr>
          <p:cNvSpPr>
            <a:spLocks noGrp="1"/>
          </p:cNvSpPr>
          <p:nvPr>
            <p:ph type="body" sz="quarter" idx="13"/>
          </p:nvPr>
        </p:nvSpPr>
        <p:spPr>
          <a:xfrm>
            <a:off x="731520" y="2103120"/>
            <a:ext cx="5181600" cy="435133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11" name="Plassholder for tekst 10">
            <a:extLst>
              <a:ext uri="{FF2B5EF4-FFF2-40B4-BE49-F238E27FC236}">
                <a16:creationId xmlns:a16="http://schemas.microsoft.com/office/drawing/2014/main" id="{288F1ED9-CE64-0191-F909-FDC002A7456F}"/>
              </a:ext>
            </a:extLst>
          </p:cNvPr>
          <p:cNvSpPr>
            <a:spLocks noGrp="1"/>
          </p:cNvSpPr>
          <p:nvPr>
            <p:ph type="body" sz="quarter" idx="14"/>
          </p:nvPr>
        </p:nvSpPr>
        <p:spPr>
          <a:xfrm>
            <a:off x="6291072" y="2103120"/>
            <a:ext cx="5181600" cy="435133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endParaRPr lang="en-US"/>
          </a:p>
        </p:txBody>
      </p:sp>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731520" y="365760"/>
            <a:ext cx="10741152" cy="1132258"/>
          </a:xfrm>
        </p:spPr>
        <p:txBody>
          <a:bodyPr rtlCol="0"/>
          <a:lstStyle>
            <a:lvl1pPr>
              <a:defRPr>
                <a:solidFill>
                  <a:schemeClr val="tx1"/>
                </a:solidFill>
              </a:defRPr>
            </a:lvl1pPr>
          </a:lstStyle>
          <a:p>
            <a:pPr rtl="0"/>
            <a:r>
              <a:rPr lang="nb-no"/>
              <a:t>Klikk for å redigere tittelstil i malen</a:t>
            </a:r>
            <a:endParaRPr lang="en-US"/>
          </a:p>
        </p:txBody>
      </p:sp>
    </p:spTree>
    <p:extLst>
      <p:ext uri="{BB962C8B-B14F-4D97-AF65-F5344CB8AC3E}">
        <p14:creationId xmlns:p14="http://schemas.microsoft.com/office/powerpoint/2010/main" val="2168055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8" name="Plassholder for bunntekst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9" name="Plassholder for lysbildenumm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13" name="Plassholder for tekst 12">
            <a:extLst>
              <a:ext uri="{FF2B5EF4-FFF2-40B4-BE49-F238E27FC236}">
                <a16:creationId xmlns:a16="http://schemas.microsoft.com/office/drawing/2014/main" id="{20D5795C-6228-AA6F-1CF7-AD7010686BC6}"/>
              </a:ext>
            </a:extLst>
          </p:cNvPr>
          <p:cNvSpPr>
            <a:spLocks noGrp="1"/>
          </p:cNvSpPr>
          <p:nvPr>
            <p:ph type="body" sz="quarter" idx="14"/>
          </p:nvPr>
        </p:nvSpPr>
        <p:spPr>
          <a:xfrm>
            <a:off x="6309360" y="2743200"/>
            <a:ext cx="5183188" cy="3763963"/>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endParaRPr lang="en-US"/>
          </a:p>
        </p:txBody>
      </p:sp>
      <p:sp>
        <p:nvSpPr>
          <p:cNvPr id="11" name="Plassholder for tekst 10">
            <a:extLst>
              <a:ext uri="{FF2B5EF4-FFF2-40B4-BE49-F238E27FC236}">
                <a16:creationId xmlns:a16="http://schemas.microsoft.com/office/drawing/2014/main" id="{F86E5640-DE07-46FE-2EFB-FCD8C5238DC9}"/>
              </a:ext>
            </a:extLst>
          </p:cNvPr>
          <p:cNvSpPr>
            <a:spLocks noGrp="1"/>
          </p:cNvSpPr>
          <p:nvPr>
            <p:ph type="body" sz="quarter" idx="13"/>
          </p:nvPr>
        </p:nvSpPr>
        <p:spPr>
          <a:xfrm>
            <a:off x="731520" y="2743200"/>
            <a:ext cx="5157788" cy="3763963"/>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tekst 4">
            <a:extLst>
              <a:ext uri="{FF2B5EF4-FFF2-40B4-BE49-F238E27FC236}">
                <a16:creationId xmlns:a16="http://schemas.microsoft.com/office/drawing/2014/main" id="{06536620-C4F3-EEC3-DBF1-05196B1CBB55}"/>
              </a:ext>
            </a:extLst>
          </p:cNvPr>
          <p:cNvSpPr>
            <a:spLocks noGrp="1"/>
          </p:cNvSpPr>
          <p:nvPr>
            <p:ph type="body" sz="quarter" idx="3"/>
          </p:nvPr>
        </p:nvSpPr>
        <p:spPr>
          <a:xfrm>
            <a:off x="6309360" y="2103120"/>
            <a:ext cx="5183188" cy="559834"/>
          </a:xfrm>
        </p:spPr>
        <p:txBody>
          <a:bodyPr rtlCol="0" anchor="b">
            <a:norm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a:t>Klikk for å redigere tekststiler i malen</a:t>
            </a:r>
          </a:p>
        </p:txBody>
      </p:sp>
      <p:sp>
        <p:nvSpPr>
          <p:cNvPr id="3" name="Plassholder for tekst 2">
            <a:extLst>
              <a:ext uri="{FF2B5EF4-FFF2-40B4-BE49-F238E27FC236}">
                <a16:creationId xmlns:a16="http://schemas.microsoft.com/office/drawing/2014/main" id="{61CD26D4-290A-F0ED-7D62-41EDA6FEC2B9}"/>
              </a:ext>
            </a:extLst>
          </p:cNvPr>
          <p:cNvSpPr>
            <a:spLocks noGrp="1"/>
          </p:cNvSpPr>
          <p:nvPr>
            <p:ph type="body" idx="1"/>
          </p:nvPr>
        </p:nvSpPr>
        <p:spPr>
          <a:xfrm>
            <a:off x="731520" y="2103120"/>
            <a:ext cx="5157787" cy="559834"/>
          </a:xfrm>
        </p:spPr>
        <p:txBody>
          <a:bodyPr rtlCol="0" anchor="b">
            <a:norm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a:t>Klikk for å redigere tekststiler i malen</a:t>
            </a:r>
          </a:p>
        </p:txBody>
      </p:sp>
      <p:sp>
        <p:nvSpPr>
          <p:cNvPr id="2" name="Tittel 1">
            <a:extLst>
              <a:ext uri="{FF2B5EF4-FFF2-40B4-BE49-F238E27FC236}">
                <a16:creationId xmlns:a16="http://schemas.microsoft.com/office/drawing/2014/main" id="{41FEE969-634D-6E32-D227-18E9282C6F9E}"/>
              </a:ext>
            </a:extLst>
          </p:cNvPr>
          <p:cNvSpPr>
            <a:spLocks noGrp="1"/>
          </p:cNvSpPr>
          <p:nvPr>
            <p:ph type="title"/>
          </p:nvPr>
        </p:nvSpPr>
        <p:spPr>
          <a:xfrm>
            <a:off x="731520" y="365760"/>
            <a:ext cx="10745788" cy="1143292"/>
          </a:xfrm>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9269141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Bare tittel ">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5" name="Plassholder for lysbildenumm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2" name="Tittel 1">
            <a:extLst>
              <a:ext uri="{FF2B5EF4-FFF2-40B4-BE49-F238E27FC236}">
                <a16:creationId xmlns:a16="http://schemas.microsoft.com/office/drawing/2014/main" id="{666A9F42-7FF7-F803-C075-BC4968D35E34}"/>
              </a:ext>
            </a:extLst>
          </p:cNvPr>
          <p:cNvSpPr>
            <a:spLocks noGrp="1"/>
          </p:cNvSpPr>
          <p:nvPr>
            <p:ph type="title"/>
          </p:nvPr>
        </p:nvSpPr>
        <p:spPr>
          <a:xfrm>
            <a:off x="731520" y="365759"/>
            <a:ext cx="10744200" cy="1143000"/>
          </a:xfrm>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007892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3" name="Plassholder for bunntekst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4" name="Plassholder for lysbildenumm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493980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Innhold med bildetekst">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cxnSp>
        <p:nvCxnSpPr>
          <p:cNvPr id="8" name="Rett linje 7">
            <a:extLst>
              <a:ext uri="{FF2B5EF4-FFF2-40B4-BE49-F238E27FC236}">
                <a16:creationId xmlns:a16="http://schemas.microsoft.com/office/drawing/2014/main" id="{3A126498-5D70-71A2-A52F-877C850B34BC}"/>
              </a:ext>
              <a:ext uri="{C183D7F6-B498-43B3-948B-1728B52AA6E4}">
                <adec:decorative xmlns:adec="http://schemas.microsoft.com/office/drawing/2017/decorative" val="1"/>
              </a:ext>
            </a:extLst>
          </p:cNvPr>
          <p:cNvCxnSpPr>
            <a:cxnSpLocks/>
          </p:cNvCxnSpPr>
          <p:nvPr/>
        </p:nvCxnSpPr>
        <p:spPr>
          <a:xfrm>
            <a:off x="457586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F3B20A8-A604-C977-02C0-083BA8663484}"/>
              </a:ext>
            </a:extLst>
          </p:cNvPr>
          <p:cNvSpPr>
            <a:spLocks noGrp="1"/>
          </p:cNvSpPr>
          <p:nvPr>
            <p:ph idx="1"/>
          </p:nvPr>
        </p:nvSpPr>
        <p:spPr>
          <a:xfrm>
            <a:off x="4846320" y="553615"/>
            <a:ext cx="6440258" cy="5755109"/>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vl6pPr>
              <a:defRPr sz="2000"/>
            </a:lvl6pPr>
            <a:lvl7pPr>
              <a:defRPr sz="2000"/>
            </a:lvl7pPr>
            <a:lvl8pPr>
              <a:defRPr sz="2000"/>
            </a:lvl8pPr>
            <a:lvl9pPr>
              <a:defRPr sz="2000"/>
            </a:lvl9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4" name="Plassholder for tekst 3">
            <a:extLst>
              <a:ext uri="{FF2B5EF4-FFF2-40B4-BE49-F238E27FC236}">
                <a16:creationId xmlns:a16="http://schemas.microsoft.com/office/drawing/2014/main" id="{EC0EEBFB-2026-6A35-33ED-F008376B67A0}"/>
              </a:ext>
            </a:extLst>
          </p:cNvPr>
          <p:cNvSpPr>
            <a:spLocks noGrp="1"/>
          </p:cNvSpPr>
          <p:nvPr>
            <p:ph type="body" sz="half" idx="2"/>
          </p:nvPr>
        </p:nvSpPr>
        <p:spPr>
          <a:xfrm>
            <a:off x="731520" y="2311121"/>
            <a:ext cx="3595634" cy="3993263"/>
          </a:xfrm>
        </p:spPr>
        <p:txBody>
          <a:bodyPr rtlCol="0" anchor="t">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Klikk for å redigere tekststiler i malen</a:t>
            </a:r>
          </a:p>
        </p:txBody>
      </p:sp>
      <p:sp>
        <p:nvSpPr>
          <p:cNvPr id="2" name="Tittel 1">
            <a:extLst>
              <a:ext uri="{FF2B5EF4-FFF2-40B4-BE49-F238E27FC236}">
                <a16:creationId xmlns:a16="http://schemas.microsoft.com/office/drawing/2014/main" id="{C350C37F-77BE-E128-4248-D001C39E79C6}"/>
              </a:ext>
            </a:extLst>
          </p:cNvPr>
          <p:cNvSpPr>
            <a:spLocks noGrp="1"/>
          </p:cNvSpPr>
          <p:nvPr>
            <p:ph type="title"/>
          </p:nvPr>
        </p:nvSpPr>
        <p:spPr>
          <a:xfrm>
            <a:off x="731520" y="553616"/>
            <a:ext cx="3595634" cy="1757505"/>
          </a:xfrm>
        </p:spPr>
        <p:txBody>
          <a:bodyPr rtlCol="0" anchor="t">
            <a:normAutofit/>
          </a:bodyPr>
          <a:lstStyle>
            <a:lvl1pP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61848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tel, bilde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cxnSp>
        <p:nvCxnSpPr>
          <p:cNvPr id="7" name="Rett linje 6">
            <a:extLst>
              <a:ext uri="{FF2B5EF4-FFF2-40B4-BE49-F238E27FC236}">
                <a16:creationId xmlns:a16="http://schemas.microsoft.com/office/drawing/2014/main" id="{63DCC7EC-EB64-3FA5-9B9F-4B65F8B35369}"/>
              </a:ext>
              <a:ext uri="{C183D7F6-B498-43B3-948B-1728B52AA6E4}">
                <adec:decorative xmlns:adec="http://schemas.microsoft.com/office/drawing/2017/decorative" val="1"/>
              </a:ext>
            </a:extLst>
          </p:cNvPr>
          <p:cNvCxnSpPr>
            <a:cxnSpLocks/>
          </p:cNvCxnSpPr>
          <p:nvPr userDrawn="1"/>
        </p:nvCxnSpPr>
        <p:spPr>
          <a:xfrm>
            <a:off x="506048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Plassholder for bilde 17">
            <a:extLst>
              <a:ext uri="{FF2B5EF4-FFF2-40B4-BE49-F238E27FC236}">
                <a16:creationId xmlns:a16="http://schemas.microsoft.com/office/drawing/2014/main" id="{EF0DC24F-1629-01D1-34EB-FB8DC2561E07}"/>
              </a:ext>
            </a:extLst>
          </p:cNvPr>
          <p:cNvSpPr>
            <a:spLocks noGrp="1"/>
          </p:cNvSpPr>
          <p:nvPr>
            <p:ph type="pic" sz="quarter" idx="14"/>
          </p:nvPr>
        </p:nvSpPr>
        <p:spPr>
          <a:xfrm>
            <a:off x="841248" y="777259"/>
            <a:ext cx="3368679" cy="5242543"/>
          </a:xfrm>
          <a:custGeom>
            <a:avLst/>
            <a:gdLst>
              <a:gd name="connsiteX0" fmla="*/ 1684321 w 3368679"/>
              <a:gd name="connsiteY0" fmla="*/ 0 h 5242543"/>
              <a:gd name="connsiteX1" fmla="*/ 1684361 w 3368679"/>
              <a:gd name="connsiteY1" fmla="*/ 0 h 5242543"/>
              <a:gd name="connsiteX2" fmla="*/ 1856555 w 3368679"/>
              <a:gd name="connsiteY2" fmla="*/ 8695 h 5242543"/>
              <a:gd name="connsiteX3" fmla="*/ 3368679 w 3368679"/>
              <a:gd name="connsiteY3" fmla="*/ 1684338 h 5242543"/>
              <a:gd name="connsiteX4" fmla="*/ 3368677 w 3368679"/>
              <a:gd name="connsiteY4" fmla="*/ 2408103 h 5242543"/>
              <a:gd name="connsiteX5" fmla="*/ 3368679 w 3368679"/>
              <a:gd name="connsiteY5" fmla="*/ 2408132 h 5242543"/>
              <a:gd name="connsiteX6" fmla="*/ 3368673 w 3368679"/>
              <a:gd name="connsiteY6" fmla="*/ 5242543 h 5242543"/>
              <a:gd name="connsiteX7" fmla="*/ 0 w 3368679"/>
              <a:gd name="connsiteY7" fmla="*/ 5242543 h 5242543"/>
              <a:gd name="connsiteX8" fmla="*/ 1 w 3368679"/>
              <a:gd name="connsiteY8" fmla="*/ 1684338 h 5242543"/>
              <a:gd name="connsiteX9" fmla="*/ 1512127 w 3368679"/>
              <a:gd name="connsiteY9" fmla="*/ 8695 h 524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8679" h="5242543">
                <a:moveTo>
                  <a:pt x="1684321" y="0"/>
                </a:moveTo>
                <a:lnTo>
                  <a:pt x="1684361" y="0"/>
                </a:lnTo>
                <a:lnTo>
                  <a:pt x="1856555" y="8695"/>
                </a:lnTo>
                <a:cubicBezTo>
                  <a:pt x="2705892" y="94950"/>
                  <a:pt x="3368679" y="812243"/>
                  <a:pt x="3368679" y="1684338"/>
                </a:cubicBezTo>
                <a:lnTo>
                  <a:pt x="3368677" y="2408103"/>
                </a:lnTo>
                <a:cubicBezTo>
                  <a:pt x="3368678" y="2408113"/>
                  <a:pt x="3368678" y="2408122"/>
                  <a:pt x="3368679" y="2408132"/>
                </a:cubicBezTo>
                <a:lnTo>
                  <a:pt x="3368673" y="5242543"/>
                </a:lnTo>
                <a:lnTo>
                  <a:pt x="0" y="5242543"/>
                </a:lnTo>
                <a:lnTo>
                  <a:pt x="1" y="1684338"/>
                </a:lnTo>
                <a:cubicBezTo>
                  <a:pt x="1" y="812243"/>
                  <a:pt x="662789" y="94950"/>
                  <a:pt x="1512127" y="8695"/>
                </a:cubicBezTo>
                <a:close/>
              </a:path>
            </a:pathLst>
          </a:custGeom>
          <a:blipFill dpi="0" rotWithShape="1">
            <a:blip r:embed="rId2">
              <a:alphaModFix amt="70000"/>
            </a:blip>
            <a:srcRect/>
            <a:stretch>
              <a:fillRect/>
            </a:stretch>
          </a:blipFill>
          <a:ln w="6350">
            <a:noFill/>
          </a:ln>
        </p:spPr>
        <p:txBody>
          <a:bodyPr wrap="square" rtlCol="0">
            <a:noAutofit/>
          </a:bodyPr>
          <a:lstStyle>
            <a:lvl1pPr>
              <a:defRPr>
                <a:solidFill>
                  <a:schemeClr val="tx1"/>
                </a:solidFill>
              </a:defRPr>
            </a:lvl1pPr>
          </a:lstStyle>
          <a:p>
            <a:pPr rtl="0"/>
            <a:r>
              <a:rPr lang="nb-no"/>
              <a:t>Klikk ikonet for å legge til bilde</a:t>
            </a:r>
          </a:p>
        </p:txBody>
      </p: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5843014" y="4956048"/>
            <a:ext cx="4206240" cy="1188720"/>
          </a:xfrm>
        </p:spPr>
        <p:txBody>
          <a:bodyPr rtlCol="0" anchor="t" anchorCtr="0">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5843016" y="777257"/>
            <a:ext cx="4361688" cy="3474720"/>
          </a:xfrm>
        </p:spPr>
        <p:txBody>
          <a:bodyPr rtlCol="0" anchor="b">
            <a:noAutofit/>
          </a:bodyPr>
          <a:lstStyle>
            <a:lvl1pPr algn="l">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555060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Bilde med bildetekst">
    <p:spTree>
      <p:nvGrpSpPr>
        <p:cNvPr id="1" name=""/>
        <p:cNvGrpSpPr/>
        <p:nvPr/>
      </p:nvGrpSpPr>
      <p:grpSpPr>
        <a:xfrm>
          <a:off x="0" y="0"/>
          <a:ext cx="0" cy="0"/>
          <a:chOff x="0" y="0"/>
          <a:chExt cx="0" cy="0"/>
        </a:xfrm>
      </p:grpSpPr>
      <p:sp>
        <p:nvSpPr>
          <p:cNvPr id="29" name="Frihåndsform 28">
            <a:extLst>
              <a:ext uri="{FF2B5EF4-FFF2-40B4-BE49-F238E27FC236}">
                <a16:creationId xmlns:a16="http://schemas.microsoft.com/office/drawing/2014/main" id="{492119C8-391C-EA61-03D3-A2110D5E6AF1}"/>
              </a:ext>
            </a:extLst>
          </p:cNvPr>
          <p:cNvSpPr/>
          <p:nvPr/>
        </p:nvSpPr>
        <p:spPr>
          <a:xfrm>
            <a:off x="736544" y="535380"/>
            <a:ext cx="3585586" cy="5725395"/>
          </a:xfrm>
          <a:custGeom>
            <a:avLst/>
            <a:gdLst>
              <a:gd name="connsiteX0" fmla="*/ 1793755 w 3585586"/>
              <a:gd name="connsiteY0" fmla="*/ 0 h 5725395"/>
              <a:gd name="connsiteX1" fmla="*/ 3585586 w 3585586"/>
              <a:gd name="connsiteY1" fmla="*/ 1791833 h 5725395"/>
              <a:gd name="connsiteX2" fmla="*/ 3585584 w 3585586"/>
              <a:gd name="connsiteY2" fmla="*/ 2561789 h 5725395"/>
              <a:gd name="connsiteX3" fmla="*/ 3585586 w 3585586"/>
              <a:gd name="connsiteY3" fmla="*/ 2561819 h 5725395"/>
              <a:gd name="connsiteX4" fmla="*/ 3585581 w 3585586"/>
              <a:gd name="connsiteY4" fmla="*/ 4815530 h 5725395"/>
              <a:gd name="connsiteX5" fmla="*/ 3585586 w 3585586"/>
              <a:gd name="connsiteY5" fmla="*/ 4815530 h 5725395"/>
              <a:gd name="connsiteX6" fmla="*/ 3585586 w 3585586"/>
              <a:gd name="connsiteY6" fmla="*/ 5725395 h 5725395"/>
              <a:gd name="connsiteX7" fmla="*/ 0 w 3585586"/>
              <a:gd name="connsiteY7" fmla="*/ 5725395 h 5725395"/>
              <a:gd name="connsiteX8" fmla="*/ 0 w 3585586"/>
              <a:gd name="connsiteY8" fmla="*/ 4815530 h 5725395"/>
              <a:gd name="connsiteX9" fmla="*/ 1920 w 3585586"/>
              <a:gd name="connsiteY9" fmla="*/ 4815530 h 5725395"/>
              <a:gd name="connsiteX10" fmla="*/ 1921 w 3585586"/>
              <a:gd name="connsiteY10" fmla="*/ 1791833 h 5725395"/>
              <a:gd name="connsiteX11" fmla="*/ 1793755 w 3585586"/>
              <a:gd name="connsiteY11" fmla="*/ 0 h 572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5586" h="5725395">
                <a:moveTo>
                  <a:pt x="1793755" y="0"/>
                </a:moveTo>
                <a:cubicBezTo>
                  <a:pt x="2783356" y="0"/>
                  <a:pt x="3585586" y="802231"/>
                  <a:pt x="3585586" y="1791833"/>
                </a:cubicBezTo>
                <a:lnTo>
                  <a:pt x="3585584" y="2561789"/>
                </a:lnTo>
                <a:cubicBezTo>
                  <a:pt x="3585585" y="2561799"/>
                  <a:pt x="3585585" y="2561809"/>
                  <a:pt x="3585586" y="2561819"/>
                </a:cubicBezTo>
                <a:lnTo>
                  <a:pt x="3585581" y="4815530"/>
                </a:lnTo>
                <a:lnTo>
                  <a:pt x="3585586" y="4815530"/>
                </a:lnTo>
                <a:lnTo>
                  <a:pt x="3585586" y="5725395"/>
                </a:lnTo>
                <a:lnTo>
                  <a:pt x="0" y="5725395"/>
                </a:lnTo>
                <a:lnTo>
                  <a:pt x="0" y="4815530"/>
                </a:lnTo>
                <a:lnTo>
                  <a:pt x="1920" y="4815530"/>
                </a:lnTo>
                <a:lnTo>
                  <a:pt x="1921" y="1791833"/>
                </a:lnTo>
                <a:cubicBezTo>
                  <a:pt x="1921" y="802231"/>
                  <a:pt x="804152" y="0"/>
                  <a:pt x="1793755" y="0"/>
                </a:cubicBezTo>
                <a:close/>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1"/>
              </a:solidFill>
            </a:endParaRPr>
          </a:p>
        </p:txBody>
      </p:sp>
      <p:sp>
        <p:nvSpPr>
          <p:cNvPr id="5" name="Plassholder for dato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6" name="Plassholder for bunntekst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7" name="Plassholder for lysbildenumm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8" name="Frihåndsform 7">
            <a:extLst>
              <a:ext uri="{FF2B5EF4-FFF2-40B4-BE49-F238E27FC236}">
                <a16:creationId xmlns:a16="http://schemas.microsoft.com/office/drawing/2014/main" id="{DCF1C8B8-3560-A17E-0A49-413D4571ED3C}"/>
              </a:ext>
            </a:extLst>
          </p:cNvPr>
          <p:cNvSpPr/>
          <p:nvPr userDrawn="1"/>
        </p:nvSpPr>
        <p:spPr>
          <a:xfrm>
            <a:off x="736544" y="535380"/>
            <a:ext cx="3585586" cy="5725395"/>
          </a:xfrm>
          <a:custGeom>
            <a:avLst/>
            <a:gdLst>
              <a:gd name="connsiteX0" fmla="*/ 1793755 w 3585586"/>
              <a:gd name="connsiteY0" fmla="*/ 0 h 5725395"/>
              <a:gd name="connsiteX1" fmla="*/ 3585586 w 3585586"/>
              <a:gd name="connsiteY1" fmla="*/ 1791833 h 5725395"/>
              <a:gd name="connsiteX2" fmla="*/ 3585584 w 3585586"/>
              <a:gd name="connsiteY2" fmla="*/ 2561789 h 5725395"/>
              <a:gd name="connsiteX3" fmla="*/ 3585586 w 3585586"/>
              <a:gd name="connsiteY3" fmla="*/ 2561819 h 5725395"/>
              <a:gd name="connsiteX4" fmla="*/ 3585581 w 3585586"/>
              <a:gd name="connsiteY4" fmla="*/ 4815530 h 5725395"/>
              <a:gd name="connsiteX5" fmla="*/ 3585586 w 3585586"/>
              <a:gd name="connsiteY5" fmla="*/ 4815530 h 5725395"/>
              <a:gd name="connsiteX6" fmla="*/ 3585586 w 3585586"/>
              <a:gd name="connsiteY6" fmla="*/ 5725395 h 5725395"/>
              <a:gd name="connsiteX7" fmla="*/ 0 w 3585586"/>
              <a:gd name="connsiteY7" fmla="*/ 5725395 h 5725395"/>
              <a:gd name="connsiteX8" fmla="*/ 0 w 3585586"/>
              <a:gd name="connsiteY8" fmla="*/ 4815530 h 5725395"/>
              <a:gd name="connsiteX9" fmla="*/ 1920 w 3585586"/>
              <a:gd name="connsiteY9" fmla="*/ 4815530 h 5725395"/>
              <a:gd name="connsiteX10" fmla="*/ 1921 w 3585586"/>
              <a:gd name="connsiteY10" fmla="*/ 1791833 h 5725395"/>
              <a:gd name="connsiteX11" fmla="*/ 1793755 w 3585586"/>
              <a:gd name="connsiteY11" fmla="*/ 0 h 572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5586" h="5725395">
                <a:moveTo>
                  <a:pt x="1793755" y="0"/>
                </a:moveTo>
                <a:cubicBezTo>
                  <a:pt x="2783356" y="0"/>
                  <a:pt x="3585586" y="802231"/>
                  <a:pt x="3585586" y="1791833"/>
                </a:cubicBezTo>
                <a:lnTo>
                  <a:pt x="3585584" y="2561789"/>
                </a:lnTo>
                <a:cubicBezTo>
                  <a:pt x="3585585" y="2561799"/>
                  <a:pt x="3585585" y="2561809"/>
                  <a:pt x="3585586" y="2561819"/>
                </a:cubicBezTo>
                <a:lnTo>
                  <a:pt x="3585581" y="4815530"/>
                </a:lnTo>
                <a:lnTo>
                  <a:pt x="3585586" y="4815530"/>
                </a:lnTo>
                <a:lnTo>
                  <a:pt x="3585586" y="5725395"/>
                </a:lnTo>
                <a:lnTo>
                  <a:pt x="0" y="5725395"/>
                </a:lnTo>
                <a:lnTo>
                  <a:pt x="0" y="4815530"/>
                </a:lnTo>
                <a:lnTo>
                  <a:pt x="1920" y="4815530"/>
                </a:lnTo>
                <a:lnTo>
                  <a:pt x="1921" y="1791833"/>
                </a:lnTo>
                <a:cubicBezTo>
                  <a:pt x="1921" y="802231"/>
                  <a:pt x="804152" y="0"/>
                  <a:pt x="1793755" y="0"/>
                </a:cubicBezTo>
                <a:close/>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1"/>
              </a:solidFill>
            </a:endParaRPr>
          </a:p>
        </p:txBody>
      </p:sp>
      <p:sp>
        <p:nvSpPr>
          <p:cNvPr id="3" name="Plassholder for bilde 2">
            <a:extLst>
              <a:ext uri="{FF2B5EF4-FFF2-40B4-BE49-F238E27FC236}">
                <a16:creationId xmlns:a16="http://schemas.microsoft.com/office/drawing/2014/main" id="{9571C769-CEC8-962A-01E6-15B0E056791E}"/>
              </a:ext>
            </a:extLst>
          </p:cNvPr>
          <p:cNvSpPr>
            <a:spLocks noGrp="1"/>
          </p:cNvSpPr>
          <p:nvPr>
            <p:ph type="pic" idx="1"/>
          </p:nvPr>
        </p:nvSpPr>
        <p:spPr>
          <a:xfrm>
            <a:off x="5086474" y="581825"/>
            <a:ext cx="6309360" cy="5779007"/>
          </a:xfrm>
          <a:blipFill>
            <a:blip r:embed="rId2">
              <a:alphaModFix amt="70000"/>
            </a:blip>
            <a:stretch>
              <a:fillRect/>
            </a:stretch>
          </a:blipFill>
        </p:spPr>
        <p:txBody>
          <a:bodyPr rtlCol="0"/>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4" name="Plassholder for tekst 3">
            <a:extLst>
              <a:ext uri="{FF2B5EF4-FFF2-40B4-BE49-F238E27FC236}">
                <a16:creationId xmlns:a16="http://schemas.microsoft.com/office/drawing/2014/main" id="{F32C4A61-EF2A-C5A5-B150-4448600B3937}"/>
              </a:ext>
            </a:extLst>
          </p:cNvPr>
          <p:cNvSpPr>
            <a:spLocks noGrp="1"/>
          </p:cNvSpPr>
          <p:nvPr>
            <p:ph type="body" sz="half" idx="2"/>
          </p:nvPr>
        </p:nvSpPr>
        <p:spPr>
          <a:xfrm>
            <a:off x="736544" y="2826137"/>
            <a:ext cx="3585586" cy="3434638"/>
          </a:xfrm>
        </p:spPr>
        <p:txBody>
          <a:bodyPr lIns="182880" tIns="182880" rIns="182880" rtlCol="0" anchor="t" anchorCtr="0">
            <a:normAutofit/>
          </a:bodyPr>
          <a:lstStyle>
            <a:lvl1pPr marL="0" indent="0" algn="ctr">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Klikk for å redigere tekststiler i malen</a:t>
            </a:r>
          </a:p>
        </p:txBody>
      </p:sp>
      <p:sp>
        <p:nvSpPr>
          <p:cNvPr id="2" name="Tittel 1">
            <a:extLst>
              <a:ext uri="{FF2B5EF4-FFF2-40B4-BE49-F238E27FC236}">
                <a16:creationId xmlns:a16="http://schemas.microsoft.com/office/drawing/2014/main" id="{EFB06A09-98CF-FAC2-3708-AECC4360C651}"/>
              </a:ext>
            </a:extLst>
          </p:cNvPr>
          <p:cNvSpPr>
            <a:spLocks noGrp="1"/>
          </p:cNvSpPr>
          <p:nvPr>
            <p:ph type="title"/>
          </p:nvPr>
        </p:nvSpPr>
        <p:spPr>
          <a:xfrm>
            <a:off x="731520" y="557784"/>
            <a:ext cx="3595634" cy="2212313"/>
          </a:xfrm>
        </p:spPr>
        <p:txBody>
          <a:bodyPr lIns="182880" rIns="182880" rtlCol="0" anchor="b" anchorCtr="0">
            <a:normAutofit/>
          </a:bodyPr>
          <a:lstStyle>
            <a:lvl1pPr algn="ct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455318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onklusjon">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E78BF2C-A34F-D52C-DD9F-345C2FC19DD7}"/>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a:noFill/>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a:noFill/>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a:noFill/>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8" name="Plassholder for innhold 7">
            <a:extLst>
              <a:ext uri="{FF2B5EF4-FFF2-40B4-BE49-F238E27FC236}">
                <a16:creationId xmlns:a16="http://schemas.microsoft.com/office/drawing/2014/main" id="{C7E1FCC9-2D1D-9C6B-8C9A-E3D0A77DBEF0}"/>
              </a:ext>
            </a:extLst>
          </p:cNvPr>
          <p:cNvSpPr>
            <a:spLocks noGrp="1"/>
          </p:cNvSpPr>
          <p:nvPr>
            <p:ph sz="quarter" idx="13"/>
          </p:nvPr>
        </p:nvSpPr>
        <p:spPr>
          <a:xfrm>
            <a:off x="841248" y="2057400"/>
            <a:ext cx="10424160" cy="3200400"/>
          </a:xfrm>
          <a:noFill/>
        </p:spPr>
        <p:txBody>
          <a:bodyPr rtlCol="0"/>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841248" y="457200"/>
            <a:ext cx="7342307" cy="1133856"/>
          </a:xfrm>
          <a:noFill/>
        </p:spPr>
        <p:txBody>
          <a:bodyPr rtlCol="0" anchor="b">
            <a:noAutofit/>
          </a:bodyPr>
          <a:lstStyle>
            <a:lvl1pPr>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18049464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Konklusjon 2">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B5E03CE-D56E-2D38-19E9-98A633357F90}"/>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sp>
        <p:nvSpPr>
          <p:cNvPr id="3" name="Friform: Figur 15">
            <a:extLst>
              <a:ext uri="{FF2B5EF4-FFF2-40B4-BE49-F238E27FC236}">
                <a16:creationId xmlns:a16="http://schemas.microsoft.com/office/drawing/2014/main" id="{1BB2B54F-CC5B-07CC-8AEF-62F8E3484850}"/>
              </a:ext>
              <a:ext uri="{C183D7F6-B498-43B3-948B-1728B52AA6E4}">
                <adec:decorative xmlns:adec="http://schemas.microsoft.com/office/drawing/2017/decorative" val="1"/>
              </a:ext>
            </a:extLst>
          </p:cNvPr>
          <p:cNvSpPr/>
          <p:nvPr/>
        </p:nvSpPr>
        <p:spPr>
          <a:xfrm rot="16200000">
            <a:off x="3057205" y="-1430380"/>
            <a:ext cx="6077590" cy="10510705"/>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 name="connsiteX0" fmla="*/ 668836 w 5325805"/>
              <a:gd name="connsiteY0" fmla="*/ 5429563 h 5476799"/>
              <a:gd name="connsiteX1" fmla="*/ 0 w 5325805"/>
              <a:gd name="connsiteY1" fmla="*/ 5429563 h 5476799"/>
              <a:gd name="connsiteX2" fmla="*/ 0 w 5325805"/>
              <a:gd name="connsiteY2" fmla="*/ 0 h 5476799"/>
              <a:gd name="connsiteX3" fmla="*/ 668836 w 5325805"/>
              <a:gd name="connsiteY3" fmla="*/ 0 h 5476799"/>
              <a:gd name="connsiteX4" fmla="*/ 1942188 w 5325805"/>
              <a:gd name="connsiteY4" fmla="*/ 0 h 5476799"/>
              <a:gd name="connsiteX5" fmla="*/ 2611024 w 5325805"/>
              <a:gd name="connsiteY5" fmla="*/ 0 h 5476799"/>
              <a:gd name="connsiteX6" fmla="*/ 5325805 w 5325805"/>
              <a:gd name="connsiteY6" fmla="*/ 2714782 h 5476799"/>
              <a:gd name="connsiteX7" fmla="*/ 2611024 w 5325805"/>
              <a:gd name="connsiteY7" fmla="*/ 5429563 h 5476799"/>
              <a:gd name="connsiteX8" fmla="*/ 1942188 w 5325805"/>
              <a:gd name="connsiteY8" fmla="*/ 5429563 h 5476799"/>
              <a:gd name="connsiteX9" fmla="*/ 716072 w 5325805"/>
              <a:gd name="connsiteY9" fmla="*/ 5476799 h 5476799"/>
              <a:gd name="connsiteX0" fmla="*/ 668836 w 5325805"/>
              <a:gd name="connsiteY0" fmla="*/ 5429563 h 5429563"/>
              <a:gd name="connsiteX1" fmla="*/ 0 w 5325805"/>
              <a:gd name="connsiteY1" fmla="*/ 5429563 h 5429563"/>
              <a:gd name="connsiteX2" fmla="*/ 0 w 5325805"/>
              <a:gd name="connsiteY2" fmla="*/ 0 h 5429563"/>
              <a:gd name="connsiteX3" fmla="*/ 668836 w 5325805"/>
              <a:gd name="connsiteY3" fmla="*/ 0 h 5429563"/>
              <a:gd name="connsiteX4" fmla="*/ 1942188 w 5325805"/>
              <a:gd name="connsiteY4" fmla="*/ 0 h 5429563"/>
              <a:gd name="connsiteX5" fmla="*/ 2611024 w 5325805"/>
              <a:gd name="connsiteY5" fmla="*/ 0 h 5429563"/>
              <a:gd name="connsiteX6" fmla="*/ 5325805 w 5325805"/>
              <a:gd name="connsiteY6" fmla="*/ 2714782 h 5429563"/>
              <a:gd name="connsiteX7" fmla="*/ 2611024 w 5325805"/>
              <a:gd name="connsiteY7" fmla="*/ 5429563 h 5429563"/>
              <a:gd name="connsiteX8" fmla="*/ 1942188 w 5325805"/>
              <a:gd name="connsiteY8" fmla="*/ 5429563 h 5429563"/>
              <a:gd name="connsiteX0" fmla="*/ 0 w 5325805"/>
              <a:gd name="connsiteY0" fmla="*/ 5429563 h 5429563"/>
              <a:gd name="connsiteX1" fmla="*/ 0 w 5325805"/>
              <a:gd name="connsiteY1" fmla="*/ 0 h 5429563"/>
              <a:gd name="connsiteX2" fmla="*/ 668836 w 5325805"/>
              <a:gd name="connsiteY2" fmla="*/ 0 h 5429563"/>
              <a:gd name="connsiteX3" fmla="*/ 1942188 w 5325805"/>
              <a:gd name="connsiteY3" fmla="*/ 0 h 5429563"/>
              <a:gd name="connsiteX4" fmla="*/ 2611024 w 5325805"/>
              <a:gd name="connsiteY4" fmla="*/ 0 h 5429563"/>
              <a:gd name="connsiteX5" fmla="*/ 5325805 w 5325805"/>
              <a:gd name="connsiteY5" fmla="*/ 2714782 h 5429563"/>
              <a:gd name="connsiteX6" fmla="*/ 2611024 w 5325805"/>
              <a:gd name="connsiteY6" fmla="*/ 5429563 h 5429563"/>
              <a:gd name="connsiteX7" fmla="*/ 1942188 w 5325805"/>
              <a:gd name="connsiteY7" fmla="*/ 5429563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0" fmla="*/ 0 w 4656969"/>
              <a:gd name="connsiteY0" fmla="*/ 0 h 5429563"/>
              <a:gd name="connsiteX1" fmla="*/ 1273352 w 4656969"/>
              <a:gd name="connsiteY1" fmla="*/ 0 h 5429563"/>
              <a:gd name="connsiteX2" fmla="*/ 1942188 w 4656969"/>
              <a:gd name="connsiteY2" fmla="*/ 0 h 5429563"/>
              <a:gd name="connsiteX3" fmla="*/ 4656969 w 4656969"/>
              <a:gd name="connsiteY3" fmla="*/ 2714782 h 5429563"/>
              <a:gd name="connsiteX4" fmla="*/ 1942188 w 4656969"/>
              <a:gd name="connsiteY4" fmla="*/ 5429563 h 5429563"/>
              <a:gd name="connsiteX5" fmla="*/ 1273352 w 4656969"/>
              <a:gd name="connsiteY5" fmla="*/ 5429563 h 5429563"/>
              <a:gd name="connsiteX0" fmla="*/ 0 w 3383617"/>
              <a:gd name="connsiteY0" fmla="*/ 0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0 w 3383617"/>
              <a:gd name="connsiteY0" fmla="*/ 0 h 5429563"/>
              <a:gd name="connsiteX1" fmla="*/ 248198 w 3383617"/>
              <a:gd name="connsiteY1" fmla="*/ 41 h 5429563"/>
              <a:gd name="connsiteX2" fmla="*/ 668836 w 3383617"/>
              <a:gd name="connsiteY2" fmla="*/ 0 h 5429563"/>
              <a:gd name="connsiteX3" fmla="*/ 3383617 w 3383617"/>
              <a:gd name="connsiteY3" fmla="*/ 2714782 h 5429563"/>
              <a:gd name="connsiteX4" fmla="*/ 668836 w 3383617"/>
              <a:gd name="connsiteY4" fmla="*/ 5429563 h 5429563"/>
              <a:gd name="connsiteX5" fmla="*/ 0 w 3383617"/>
              <a:gd name="connsiteY5" fmla="*/ 5429563 h 5429563"/>
              <a:gd name="connsiteX0" fmla="*/ 248198 w 3383617"/>
              <a:gd name="connsiteY0" fmla="*/ 41 h 5429563"/>
              <a:gd name="connsiteX1" fmla="*/ 668836 w 3383617"/>
              <a:gd name="connsiteY1" fmla="*/ 0 h 5429563"/>
              <a:gd name="connsiteX2" fmla="*/ 3383617 w 3383617"/>
              <a:gd name="connsiteY2" fmla="*/ 2714782 h 5429563"/>
              <a:gd name="connsiteX3" fmla="*/ 668836 w 3383617"/>
              <a:gd name="connsiteY3" fmla="*/ 5429563 h 5429563"/>
              <a:gd name="connsiteX4" fmla="*/ 0 w 3383617"/>
              <a:gd name="connsiteY4" fmla="*/ 5429563 h 5429563"/>
              <a:gd name="connsiteX0" fmla="*/ 4110 w 3139529"/>
              <a:gd name="connsiteY0" fmla="*/ 41 h 5429563"/>
              <a:gd name="connsiteX1" fmla="*/ 424748 w 3139529"/>
              <a:gd name="connsiteY1" fmla="*/ 0 h 5429563"/>
              <a:gd name="connsiteX2" fmla="*/ 3139529 w 3139529"/>
              <a:gd name="connsiteY2" fmla="*/ 2714782 h 5429563"/>
              <a:gd name="connsiteX3" fmla="*/ 424748 w 3139529"/>
              <a:gd name="connsiteY3" fmla="*/ 5429563 h 5429563"/>
              <a:gd name="connsiteX4" fmla="*/ 0 w 3139529"/>
              <a:gd name="connsiteY4" fmla="*/ 5429563 h 5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529" h="5429563">
                <a:moveTo>
                  <a:pt x="4110" y="41"/>
                </a:moveTo>
                <a:lnTo>
                  <a:pt x="424748" y="0"/>
                </a:lnTo>
                <a:cubicBezTo>
                  <a:pt x="1924080" y="0"/>
                  <a:pt x="3139529" y="1215450"/>
                  <a:pt x="3139529" y="2714782"/>
                </a:cubicBezTo>
                <a:cubicBezTo>
                  <a:pt x="3139529" y="4214114"/>
                  <a:pt x="1924080" y="5429563"/>
                  <a:pt x="424748" y="5429563"/>
                </a:cubicBezTo>
                <a:lnTo>
                  <a:pt x="0" y="54295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1"/>
              </a:solidFill>
            </a:endParaRPr>
          </a:p>
        </p:txBody>
      </p:sp>
      <p:sp>
        <p:nvSpPr>
          <p:cNvPr id="4" name="Plassholder for dato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7" name="Plassholder for innhold 6">
            <a:extLst>
              <a:ext uri="{FF2B5EF4-FFF2-40B4-BE49-F238E27FC236}">
                <a16:creationId xmlns:a16="http://schemas.microsoft.com/office/drawing/2014/main" id="{053FFEDA-E57B-DF13-2394-A1514E15F85A}"/>
              </a:ext>
            </a:extLst>
          </p:cNvPr>
          <p:cNvSpPr>
            <a:spLocks noGrp="1"/>
          </p:cNvSpPr>
          <p:nvPr>
            <p:ph sz="quarter" idx="14"/>
          </p:nvPr>
        </p:nvSpPr>
        <p:spPr>
          <a:xfrm>
            <a:off x="1880681" y="4952707"/>
            <a:ext cx="8430639" cy="1279615"/>
          </a:xfrm>
        </p:spPr>
        <p:txBody>
          <a:bodyPr rtlCol="0">
            <a:noAutofit/>
          </a:bodyPr>
          <a:lstStyle>
            <a:lvl1pPr marL="0" indent="0" algn="ctr">
              <a:buNone/>
              <a:defRPr sz="1800">
                <a:solidFill>
                  <a:schemeClr val="tx1"/>
                </a:solidFill>
              </a:defRPr>
            </a:lvl1pPr>
            <a:lvl2pPr marL="228600" indent="0" algn="ctr">
              <a:buNone/>
              <a:defRPr sz="1600">
                <a:solidFill>
                  <a:schemeClr val="tx1"/>
                </a:solidFill>
              </a:defRPr>
            </a:lvl2pPr>
            <a:lvl3pPr marL="457200" indent="0" algn="ctr">
              <a:buNone/>
              <a:defRPr sz="1400">
                <a:solidFill>
                  <a:schemeClr val="tx1"/>
                </a:solidFill>
              </a:defRPr>
            </a:lvl3pPr>
            <a:lvl4pPr marL="685800" indent="0" algn="ctr">
              <a:buNone/>
              <a:defRPr sz="1200">
                <a:solidFill>
                  <a:schemeClr val="tx1"/>
                </a:solidFill>
              </a:defRPr>
            </a:lvl4pPr>
            <a:lvl5pPr marL="914400" indent="0" algn="ctr">
              <a:buNone/>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BC7433D9-FD02-59E2-0F81-A0B7201D2DA0}"/>
              </a:ext>
            </a:extLst>
          </p:cNvPr>
          <p:cNvSpPr>
            <a:spLocks noGrp="1"/>
          </p:cNvSpPr>
          <p:nvPr>
            <p:ph type="title"/>
          </p:nvPr>
        </p:nvSpPr>
        <p:spPr>
          <a:xfrm>
            <a:off x="1880617" y="2957351"/>
            <a:ext cx="8430767" cy="1842020"/>
          </a:xfrm>
        </p:spPr>
        <p:txBody>
          <a:bodyPr rtlCol="0" anchor="b">
            <a:noAutofit/>
          </a:bodyPr>
          <a:lstStyle>
            <a:lvl1pPr algn="ctr">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64884742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Venstrestilt vannrett oppset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cxnSp>
        <p:nvCxnSpPr>
          <p:cNvPr id="16" name="Rett linje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rtlCol="0"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rtlCol="0" anchor="b">
            <a:normAutofit/>
          </a:bodyPr>
          <a:lstStyle>
            <a:lvl1pPr algn="l">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440780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Vannrett oppsett med lite, buet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cxnSp>
        <p:nvCxnSpPr>
          <p:cNvPr id="16" name="Rett linje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lassholder for bilde 8">
            <a:extLst>
              <a:ext uri="{FF2B5EF4-FFF2-40B4-BE49-F238E27FC236}">
                <a16:creationId xmlns:a16="http://schemas.microsoft.com/office/drawing/2014/main" id="{DD752222-B482-9335-3E38-950ABA9E4FB2}"/>
              </a:ext>
            </a:extLst>
          </p:cNvPr>
          <p:cNvSpPr>
            <a:spLocks noGrp="1"/>
          </p:cNvSpPr>
          <p:nvPr>
            <p:ph type="pic" idx="13"/>
          </p:nvPr>
        </p:nvSpPr>
        <p:spPr>
          <a:xfrm>
            <a:off x="841248" y="621792"/>
            <a:ext cx="4122381" cy="4043605"/>
          </a:xfrm>
          <a:custGeom>
            <a:avLst/>
            <a:gdLst>
              <a:gd name="connsiteX0" fmla="*/ 2061191 w 4122381"/>
              <a:gd name="connsiteY0" fmla="*/ 0 h 4043605"/>
              <a:gd name="connsiteX1" fmla="*/ 4111741 w 4122381"/>
              <a:gd name="connsiteY1" fmla="*/ 1850447 h 4043605"/>
              <a:gd name="connsiteX2" fmla="*/ 4122381 w 4122381"/>
              <a:gd name="connsiteY2" fmla="*/ 2061172 h 4043605"/>
              <a:gd name="connsiteX3" fmla="*/ 4122381 w 4122381"/>
              <a:gd name="connsiteY3" fmla="*/ 4043605 h 4043605"/>
              <a:gd name="connsiteX4" fmla="*/ 0 w 4122381"/>
              <a:gd name="connsiteY4" fmla="*/ 4043605 h 4043605"/>
              <a:gd name="connsiteX5" fmla="*/ 0 w 4122381"/>
              <a:gd name="connsiteY5" fmla="*/ 2061191 h 4043605"/>
              <a:gd name="connsiteX6" fmla="*/ 2061191 w 4122381"/>
              <a:gd name="connsiteY6" fmla="*/ 0 h 404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2381" h="4043605">
                <a:moveTo>
                  <a:pt x="2061191" y="0"/>
                </a:moveTo>
                <a:cubicBezTo>
                  <a:pt x="3128407" y="0"/>
                  <a:pt x="4006187" y="811079"/>
                  <a:pt x="4111741" y="1850447"/>
                </a:cubicBezTo>
                <a:lnTo>
                  <a:pt x="4122381" y="2061172"/>
                </a:lnTo>
                <a:lnTo>
                  <a:pt x="4122381" y="4043605"/>
                </a:lnTo>
                <a:lnTo>
                  <a:pt x="0" y="4043605"/>
                </a:lnTo>
                <a:lnTo>
                  <a:pt x="0" y="2061191"/>
                </a:lnTo>
                <a:cubicBezTo>
                  <a:pt x="0" y="922827"/>
                  <a:pt x="922827" y="0"/>
                  <a:pt x="2061191" y="0"/>
                </a:cubicBezTo>
                <a:close/>
              </a:path>
            </a:pathLst>
          </a:custGeom>
          <a:blipFill>
            <a:blip r:embed="rId2">
              <a:alphaModFix amt="70000"/>
            </a:blip>
            <a:stretch>
              <a:fillRect/>
            </a:stretch>
          </a:blipFill>
          <a:ln w="6350">
            <a:noFill/>
          </a:ln>
        </p:spPr>
        <p:txBody>
          <a:bodyPr wrap="square" rtlCol="0">
            <a:no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1499616" y="5568696"/>
            <a:ext cx="9848088" cy="758952"/>
          </a:xfrm>
        </p:spPr>
        <p:txBody>
          <a:bodyPr rtlCol="0" anchor="ctr">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5687568" y="1124711"/>
            <a:ext cx="5248656" cy="3675888"/>
          </a:xfrm>
        </p:spPr>
        <p:txBody>
          <a:bodyPr rtlCol="0" anchor="b">
            <a:normAutofit/>
          </a:bodyPr>
          <a:lstStyle>
            <a:lvl1pPr algn="l">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353253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Midtstilt oppsett med bue">
    <p:spTree>
      <p:nvGrpSpPr>
        <p:cNvPr id="1" name=""/>
        <p:cNvGrpSpPr/>
        <p:nvPr/>
      </p:nvGrpSpPr>
      <p:grpSpPr>
        <a:xfrm>
          <a:off x="0" y="0"/>
          <a:ext cx="0" cy="0"/>
          <a:chOff x="0" y="0"/>
          <a:chExt cx="0" cy="0"/>
        </a:xfrm>
      </p:grpSpPr>
      <p:sp>
        <p:nvSpPr>
          <p:cNvPr id="7" name="Frihåndsform: Figur 15">
            <a:extLst>
              <a:ext uri="{FF2B5EF4-FFF2-40B4-BE49-F238E27FC236}">
                <a16:creationId xmlns:a16="http://schemas.microsoft.com/office/drawing/2014/main" id="{54B84794-C570-DC5C-C5B0-4442FE0F2F83}"/>
              </a:ext>
              <a:ext uri="{C183D7F6-B498-43B3-948B-1728B52AA6E4}">
                <adec:decorative xmlns:adec="http://schemas.microsoft.com/office/drawing/2017/decorative" val="1"/>
              </a:ext>
            </a:extLst>
          </p:cNvPr>
          <p:cNvSpPr/>
          <p:nvPr/>
        </p:nvSpPr>
        <p:spPr>
          <a:xfrm rot="16200000">
            <a:off x="3013448" y="189999"/>
            <a:ext cx="6147312" cy="7167155"/>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7" fmla="*/ 668836 w 5325805"/>
              <a:gd name="connsiteY7" fmla="*/ 5429563 h 5429563"/>
              <a:gd name="connsiteX8" fmla="*/ 0 w 5325805"/>
              <a:gd name="connsiteY8" fmla="*/ 5429563 h 5429563"/>
              <a:gd name="connsiteX9" fmla="*/ 69271 w 5325805"/>
              <a:gd name="connsiteY9" fmla="*/ 69271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7" fmla="*/ 668836 w 5325805"/>
              <a:gd name="connsiteY7" fmla="*/ 5429563 h 5429563"/>
              <a:gd name="connsiteX8" fmla="*/ 0 w 5325805"/>
              <a:gd name="connsiteY8" fmla="*/ 5429563 h 5429563"/>
              <a:gd name="connsiteX0" fmla="*/ 0 w 5325805"/>
              <a:gd name="connsiteY0" fmla="*/ 0 h 5429563"/>
              <a:gd name="connsiteX1" fmla="*/ 668836 w 5325805"/>
              <a:gd name="connsiteY1" fmla="*/ 0 h 5429563"/>
              <a:gd name="connsiteX2" fmla="*/ 1942188 w 5325805"/>
              <a:gd name="connsiteY2" fmla="*/ 0 h 5429563"/>
              <a:gd name="connsiteX3" fmla="*/ 2611024 w 5325805"/>
              <a:gd name="connsiteY3" fmla="*/ 0 h 5429563"/>
              <a:gd name="connsiteX4" fmla="*/ 5325805 w 5325805"/>
              <a:gd name="connsiteY4" fmla="*/ 2714782 h 5429563"/>
              <a:gd name="connsiteX5" fmla="*/ 2611024 w 5325805"/>
              <a:gd name="connsiteY5" fmla="*/ 5429563 h 5429563"/>
              <a:gd name="connsiteX6" fmla="*/ 1942188 w 5325805"/>
              <a:gd name="connsiteY6" fmla="*/ 5429563 h 5429563"/>
              <a:gd name="connsiteX7" fmla="*/ 668836 w 5325805"/>
              <a:gd name="connsiteY7" fmla="*/ 5429563 h 5429563"/>
              <a:gd name="connsiteX0" fmla="*/ 0 w 4656969"/>
              <a:gd name="connsiteY0" fmla="*/ 0 h 5429563"/>
              <a:gd name="connsiteX1" fmla="*/ 1273352 w 4656969"/>
              <a:gd name="connsiteY1" fmla="*/ 0 h 5429563"/>
              <a:gd name="connsiteX2" fmla="*/ 1942188 w 4656969"/>
              <a:gd name="connsiteY2" fmla="*/ 0 h 5429563"/>
              <a:gd name="connsiteX3" fmla="*/ 4656969 w 4656969"/>
              <a:gd name="connsiteY3" fmla="*/ 2714782 h 5429563"/>
              <a:gd name="connsiteX4" fmla="*/ 1942188 w 4656969"/>
              <a:gd name="connsiteY4" fmla="*/ 5429563 h 5429563"/>
              <a:gd name="connsiteX5" fmla="*/ 1273352 w 4656969"/>
              <a:gd name="connsiteY5" fmla="*/ 5429563 h 5429563"/>
              <a:gd name="connsiteX6" fmla="*/ 0 w 4656969"/>
              <a:gd name="connsiteY6" fmla="*/ 5429563 h 5429563"/>
              <a:gd name="connsiteX0" fmla="*/ 0 w 4656969"/>
              <a:gd name="connsiteY0" fmla="*/ 0 h 5429563"/>
              <a:gd name="connsiteX1" fmla="*/ 1942188 w 4656969"/>
              <a:gd name="connsiteY1" fmla="*/ 0 h 5429563"/>
              <a:gd name="connsiteX2" fmla="*/ 4656969 w 4656969"/>
              <a:gd name="connsiteY2" fmla="*/ 2714782 h 5429563"/>
              <a:gd name="connsiteX3" fmla="*/ 1942188 w 4656969"/>
              <a:gd name="connsiteY3" fmla="*/ 5429563 h 5429563"/>
              <a:gd name="connsiteX4" fmla="*/ 1273352 w 4656969"/>
              <a:gd name="connsiteY4" fmla="*/ 5429563 h 5429563"/>
              <a:gd name="connsiteX5" fmla="*/ 0 w 4656969"/>
              <a:gd name="connsiteY5" fmla="*/ 5429563 h 5429563"/>
              <a:gd name="connsiteX0" fmla="*/ 0 w 4656969"/>
              <a:gd name="connsiteY0" fmla="*/ 0 h 5429563"/>
              <a:gd name="connsiteX1" fmla="*/ 1942188 w 4656969"/>
              <a:gd name="connsiteY1" fmla="*/ 0 h 5429563"/>
              <a:gd name="connsiteX2" fmla="*/ 4656969 w 4656969"/>
              <a:gd name="connsiteY2" fmla="*/ 2714782 h 5429563"/>
              <a:gd name="connsiteX3" fmla="*/ 1942188 w 4656969"/>
              <a:gd name="connsiteY3" fmla="*/ 5429563 h 5429563"/>
              <a:gd name="connsiteX4" fmla="*/ 0 w 4656969"/>
              <a:gd name="connsiteY4" fmla="*/ 5429563 h 54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969" h="5429563">
                <a:moveTo>
                  <a:pt x="0" y="0"/>
                </a:moveTo>
                <a:lnTo>
                  <a:pt x="1942188" y="0"/>
                </a:lnTo>
                <a:cubicBezTo>
                  <a:pt x="3441520" y="0"/>
                  <a:pt x="4656969" y="1215450"/>
                  <a:pt x="4656969" y="2714782"/>
                </a:cubicBezTo>
                <a:cubicBezTo>
                  <a:pt x="4656969" y="4214114"/>
                  <a:pt x="3441520" y="5429563"/>
                  <a:pt x="1942188" y="5429563"/>
                </a:cubicBezTo>
                <a:lnTo>
                  <a:pt x="0" y="54295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1"/>
              </a:solidFill>
            </a:endParaRPr>
          </a:p>
        </p:txBody>
      </p:sp>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3297936" y="5202936"/>
            <a:ext cx="5596128" cy="1124712"/>
          </a:xfrm>
        </p:spPr>
        <p:txBody>
          <a:bodyPr rtlCol="0" anchor="ctr">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3246120" y="2048256"/>
            <a:ext cx="5696712" cy="2880360"/>
          </a:xfrm>
        </p:spPr>
        <p:txBody>
          <a:bodyPr rtlCol="0" anchor="b">
            <a:normAutofit/>
          </a:bodyPr>
          <a:lstStyle>
            <a:lvl1pPr algn="ctr">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29214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Lysbilde med tre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0" name="Plassholder for bilde 9">
            <a:extLst>
              <a:ext uri="{FF2B5EF4-FFF2-40B4-BE49-F238E27FC236}">
                <a16:creationId xmlns:a16="http://schemas.microsoft.com/office/drawing/2014/main" id="{6A40DFC2-4EA1-224F-73CE-DCEFD0DD69E2}"/>
              </a:ext>
            </a:extLst>
          </p:cNvPr>
          <p:cNvSpPr>
            <a:spLocks noGrp="1"/>
          </p:cNvSpPr>
          <p:nvPr>
            <p:ph type="pic" idx="15"/>
          </p:nvPr>
        </p:nvSpPr>
        <p:spPr>
          <a:xfrm>
            <a:off x="832104" y="777240"/>
            <a:ext cx="3074384" cy="5242544"/>
          </a:xfrm>
          <a:custGeom>
            <a:avLst/>
            <a:gdLst>
              <a:gd name="connsiteX0" fmla="*/ 1538017 w 3074384"/>
              <a:gd name="connsiteY0" fmla="*/ 0 h 5242544"/>
              <a:gd name="connsiteX1" fmla="*/ 3074384 w 3074384"/>
              <a:gd name="connsiteY1" fmla="*/ 1536369 h 5242544"/>
              <a:gd name="connsiteX2" fmla="*/ 3074382 w 3074384"/>
              <a:gd name="connsiteY2" fmla="*/ 2196551 h 5242544"/>
              <a:gd name="connsiteX3" fmla="*/ 3074384 w 3074384"/>
              <a:gd name="connsiteY3" fmla="*/ 2196577 h 5242544"/>
              <a:gd name="connsiteX4" fmla="*/ 3074380 w 3074384"/>
              <a:gd name="connsiteY4" fmla="*/ 4128973 h 5242544"/>
              <a:gd name="connsiteX5" fmla="*/ 3074384 w 3074384"/>
              <a:gd name="connsiteY5" fmla="*/ 4128973 h 5242544"/>
              <a:gd name="connsiteX6" fmla="*/ 3074384 w 3074384"/>
              <a:gd name="connsiteY6" fmla="*/ 5242544 h 5242544"/>
              <a:gd name="connsiteX7" fmla="*/ 0 w 3074384"/>
              <a:gd name="connsiteY7" fmla="*/ 5242544 h 5242544"/>
              <a:gd name="connsiteX8" fmla="*/ 0 w 3074384"/>
              <a:gd name="connsiteY8" fmla="*/ 4128973 h 5242544"/>
              <a:gd name="connsiteX9" fmla="*/ 1646 w 3074384"/>
              <a:gd name="connsiteY9" fmla="*/ 4128973 h 5242544"/>
              <a:gd name="connsiteX10" fmla="*/ 1647 w 3074384"/>
              <a:gd name="connsiteY10" fmla="*/ 1536369 h 5242544"/>
              <a:gd name="connsiteX11" fmla="*/ 1538017 w 3074384"/>
              <a:gd name="connsiteY11" fmla="*/ 0 h 52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4384" h="5242544">
                <a:moveTo>
                  <a:pt x="1538017" y="0"/>
                </a:moveTo>
                <a:cubicBezTo>
                  <a:pt x="2386529" y="0"/>
                  <a:pt x="3074384" y="687856"/>
                  <a:pt x="3074384" y="1536369"/>
                </a:cubicBezTo>
                <a:lnTo>
                  <a:pt x="3074382" y="2196551"/>
                </a:lnTo>
                <a:cubicBezTo>
                  <a:pt x="3074383" y="2196560"/>
                  <a:pt x="3074383" y="2196568"/>
                  <a:pt x="3074384" y="2196577"/>
                </a:cubicBezTo>
                <a:lnTo>
                  <a:pt x="3074380" y="4128973"/>
                </a:lnTo>
                <a:lnTo>
                  <a:pt x="3074384" y="4128973"/>
                </a:lnTo>
                <a:lnTo>
                  <a:pt x="3074384" y="5242544"/>
                </a:lnTo>
                <a:lnTo>
                  <a:pt x="0" y="5242544"/>
                </a:lnTo>
                <a:lnTo>
                  <a:pt x="0" y="4128973"/>
                </a:lnTo>
                <a:lnTo>
                  <a:pt x="1646" y="4128973"/>
                </a:lnTo>
                <a:lnTo>
                  <a:pt x="1647" y="1536369"/>
                </a:lnTo>
                <a:cubicBezTo>
                  <a:pt x="1647" y="687856"/>
                  <a:pt x="689503" y="0"/>
                  <a:pt x="1538017" y="0"/>
                </a:cubicBezTo>
                <a:close/>
              </a:path>
            </a:pathLst>
          </a:custGeom>
          <a:blipFill>
            <a:blip r:embed="rId2">
              <a:alphaModFix amt="70000"/>
            </a:blip>
            <a:stretch>
              <a:fillRect/>
            </a:stretch>
          </a:blipFill>
          <a:ln w="6350">
            <a:noFill/>
          </a:ln>
        </p:spPr>
        <p:txBody>
          <a:bodyPr wrap="square" rtlCol="0">
            <a:no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8" name="Plassholder for bilde 2">
            <a:extLst>
              <a:ext uri="{FF2B5EF4-FFF2-40B4-BE49-F238E27FC236}">
                <a16:creationId xmlns:a16="http://schemas.microsoft.com/office/drawing/2014/main" id="{A8303386-6021-523A-047C-CB9959279321}"/>
              </a:ext>
            </a:extLst>
          </p:cNvPr>
          <p:cNvSpPr>
            <a:spLocks noGrp="1"/>
          </p:cNvSpPr>
          <p:nvPr>
            <p:ph type="pic" idx="13"/>
          </p:nvPr>
        </p:nvSpPr>
        <p:spPr>
          <a:xfrm>
            <a:off x="9672326" y="0"/>
            <a:ext cx="2519673" cy="3262281"/>
          </a:xfrm>
          <a:blipFill>
            <a:blip r:embed="rId3">
              <a:alphaModFix amt="70000"/>
            </a:blip>
            <a:stretch>
              <a:fillRect/>
            </a:stretch>
          </a:blipFill>
        </p:spPr>
        <p:txBody>
          <a:bodyPr rtlCol="0"/>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p>
        </p:txBody>
      </p:sp>
      <p:sp>
        <p:nvSpPr>
          <p:cNvPr id="9" name="Plassholder for bilde 2">
            <a:extLst>
              <a:ext uri="{FF2B5EF4-FFF2-40B4-BE49-F238E27FC236}">
                <a16:creationId xmlns:a16="http://schemas.microsoft.com/office/drawing/2014/main" id="{CE0210BA-8092-2C64-B74E-407678DFAE43}"/>
              </a:ext>
            </a:extLst>
          </p:cNvPr>
          <p:cNvSpPr>
            <a:spLocks noGrp="1"/>
          </p:cNvSpPr>
          <p:nvPr>
            <p:ph type="pic" idx="14"/>
          </p:nvPr>
        </p:nvSpPr>
        <p:spPr>
          <a:xfrm>
            <a:off x="9672327" y="3262281"/>
            <a:ext cx="2519673" cy="3595719"/>
          </a:xfrm>
          <a:blipFill>
            <a:blip r:embed="rId3">
              <a:alphaModFix amt="70000"/>
            </a:blip>
            <a:stretch>
              <a:fillRect/>
            </a:stretch>
          </a:blipFill>
        </p:spPr>
        <p:txBody>
          <a:bodyPr rtlCol="0"/>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p>
        </p:txBody>
      </p:sp>
      <p:cxnSp>
        <p:nvCxnSpPr>
          <p:cNvPr id="7" name="Rett linje 6">
            <a:extLst>
              <a:ext uri="{FF2B5EF4-FFF2-40B4-BE49-F238E27FC236}">
                <a16:creationId xmlns:a16="http://schemas.microsoft.com/office/drawing/2014/main" id="{A613C556-85B0-53B2-B98F-D1B417EEED37}"/>
              </a:ext>
              <a:ext uri="{C183D7F6-B498-43B3-948B-1728B52AA6E4}">
                <adec:decorative xmlns:adec="http://schemas.microsoft.com/office/drawing/2017/decorative" val="1"/>
              </a:ext>
            </a:extLst>
          </p:cNvPr>
          <p:cNvCxnSpPr>
            <a:cxnSpLocks/>
          </p:cNvCxnSpPr>
          <p:nvPr/>
        </p:nvCxnSpPr>
        <p:spPr>
          <a:xfrm>
            <a:off x="9672327" y="-9592"/>
            <a:ext cx="0" cy="68771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4645152" y="4956048"/>
            <a:ext cx="4297680" cy="1063736"/>
          </a:xfrm>
        </p:spPr>
        <p:txBody>
          <a:bodyPr rtlCol="0" anchor="t" anchorCtr="0">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4645152" y="1517904"/>
            <a:ext cx="4297680" cy="3099816"/>
          </a:xfrm>
        </p:spPr>
        <p:txBody>
          <a:bodyPr rtlCol="0" anchor="b">
            <a:normAutofit/>
          </a:bodyPr>
          <a:lstStyle>
            <a:lvl1pPr algn="l">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191174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tort bilde, midtstilt ">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8" name="Plassholder for bilde 2">
            <a:extLst>
              <a:ext uri="{FF2B5EF4-FFF2-40B4-BE49-F238E27FC236}">
                <a16:creationId xmlns:a16="http://schemas.microsoft.com/office/drawing/2014/main" id="{296F44EC-3250-3BC6-1F53-5567C762E255}"/>
              </a:ext>
            </a:extLst>
          </p:cNvPr>
          <p:cNvSpPr>
            <a:spLocks noGrp="1"/>
          </p:cNvSpPr>
          <p:nvPr>
            <p:ph type="pic" idx="13"/>
          </p:nvPr>
        </p:nvSpPr>
        <p:spPr>
          <a:xfrm>
            <a:off x="0" y="1"/>
            <a:ext cx="12192000" cy="3882069"/>
          </a:xfrm>
          <a:blipFill>
            <a:blip r:embed="rId2">
              <a:alphaModFix amt="70000"/>
            </a:blip>
            <a:stretch>
              <a:fillRect/>
            </a:stretch>
          </a:blipFill>
        </p:spPr>
        <p:txBody>
          <a:bodyPr rtlCol="0"/>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cxnSp>
        <p:nvCxnSpPr>
          <p:cNvPr id="7" name="Rett linje 6">
            <a:extLst>
              <a:ext uri="{FF2B5EF4-FFF2-40B4-BE49-F238E27FC236}">
                <a16:creationId xmlns:a16="http://schemas.microsoft.com/office/drawing/2014/main" id="{533B2092-93AF-3755-B8FE-37DDEFFBDA05}"/>
              </a:ext>
              <a:ext uri="{C183D7F6-B498-43B3-948B-1728B52AA6E4}">
                <adec:decorative xmlns:adec="http://schemas.microsoft.com/office/drawing/2017/decorative" val="1"/>
              </a:ext>
            </a:extLst>
          </p:cNvPr>
          <p:cNvCxnSpPr>
            <a:cxnSpLocks/>
          </p:cNvCxnSpPr>
          <p:nvPr/>
        </p:nvCxnSpPr>
        <p:spPr>
          <a:xfrm flipH="1">
            <a:off x="4" y="3882076"/>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1940052" y="5870448"/>
            <a:ext cx="8311896" cy="694944"/>
          </a:xfrm>
        </p:spPr>
        <p:txBody>
          <a:bodyPr rtlCol="0" anchor="t" anchorCtr="0">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1252728" y="4297680"/>
            <a:ext cx="9692640" cy="1463040"/>
          </a:xfrm>
        </p:spPr>
        <p:txBody>
          <a:bodyPr rtlCol="0" anchor="b">
            <a:noAutofit/>
          </a:bodyPr>
          <a:lstStyle>
            <a:lvl1pPr algn="ctr">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00575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uet bilde, midtstil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8" name="Plassholder for bilde 7">
            <a:extLst>
              <a:ext uri="{FF2B5EF4-FFF2-40B4-BE49-F238E27FC236}">
                <a16:creationId xmlns:a16="http://schemas.microsoft.com/office/drawing/2014/main" id="{922D0DF7-553C-CB60-63AE-215EAF63243A}"/>
              </a:ext>
            </a:extLst>
          </p:cNvPr>
          <p:cNvSpPr>
            <a:spLocks noGrp="1"/>
          </p:cNvSpPr>
          <p:nvPr>
            <p:ph type="pic" idx="13"/>
          </p:nvPr>
        </p:nvSpPr>
        <p:spPr>
          <a:xfrm>
            <a:off x="3424139" y="786384"/>
            <a:ext cx="5343722" cy="4357473"/>
          </a:xfrm>
          <a:custGeom>
            <a:avLst/>
            <a:gdLst>
              <a:gd name="connsiteX0" fmla="*/ 2671861 w 5343722"/>
              <a:gd name="connsiteY0" fmla="*/ 0 h 4357473"/>
              <a:gd name="connsiteX1" fmla="*/ 5343722 w 5343722"/>
              <a:gd name="connsiteY1" fmla="*/ 2671861 h 4357473"/>
              <a:gd name="connsiteX2" fmla="*/ 5343721 w 5343722"/>
              <a:gd name="connsiteY2" fmla="*/ 4357473 h 4357473"/>
              <a:gd name="connsiteX3" fmla="*/ 0 w 5343722"/>
              <a:gd name="connsiteY3" fmla="*/ 4357473 h 4357473"/>
              <a:gd name="connsiteX4" fmla="*/ 0 w 5343722"/>
              <a:gd name="connsiteY4" fmla="*/ 2671861 h 4357473"/>
              <a:gd name="connsiteX5" fmla="*/ 2671861 w 5343722"/>
              <a:gd name="connsiteY5" fmla="*/ 0 h 4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722" h="4357473">
                <a:moveTo>
                  <a:pt x="2671861" y="0"/>
                </a:moveTo>
                <a:cubicBezTo>
                  <a:pt x="4147489" y="0"/>
                  <a:pt x="5343722" y="1196233"/>
                  <a:pt x="5343722" y="2671861"/>
                </a:cubicBezTo>
                <a:lnTo>
                  <a:pt x="5343721" y="4357473"/>
                </a:lnTo>
                <a:lnTo>
                  <a:pt x="0" y="4357473"/>
                </a:lnTo>
                <a:lnTo>
                  <a:pt x="0" y="2671861"/>
                </a:lnTo>
                <a:cubicBezTo>
                  <a:pt x="0" y="1196233"/>
                  <a:pt x="1196233" y="0"/>
                  <a:pt x="2671861" y="0"/>
                </a:cubicBezTo>
                <a:close/>
              </a:path>
            </a:pathLst>
          </a:custGeom>
          <a:blipFill>
            <a:blip r:embed="rId2">
              <a:alphaModFix amt="70000"/>
            </a:blip>
            <a:stretch>
              <a:fillRect/>
            </a:stretch>
          </a:blipFill>
        </p:spPr>
        <p:txBody>
          <a:bodyPr wrap="square" rtlCol="0" anchor="ctr" anchorCtr="0">
            <a:noAutofit/>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1578864" y="5440680"/>
            <a:ext cx="9034272" cy="877824"/>
          </a:xfrm>
        </p:spPr>
        <p:txBody>
          <a:bodyPr rtlCol="0" anchor="ctr">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1725168" y="1527048"/>
            <a:ext cx="8741664" cy="3227832"/>
          </a:xfrm>
        </p:spPr>
        <p:txBody>
          <a:bodyPr rtlCol="0" anchor="ctr" anchorCtr="0">
            <a:normAutofit/>
          </a:bodyPr>
          <a:lstStyle>
            <a:lvl1pPr algn="ctr">
              <a:defRPr sz="6000">
                <a:solidFill>
                  <a:schemeClr val="tx1"/>
                </a:solidFill>
                <a:effectLst>
                  <a:outerShdw blurRad="50800" dist="38100" dir="2700000" algn="tl" rotWithShape="0">
                    <a:prstClr val="black">
                      <a:alpha val="40000"/>
                    </a:prstClr>
                  </a:outerShdw>
                </a:effectLst>
              </a:defRPr>
            </a:lvl1pPr>
          </a:lstStyle>
          <a:p>
            <a:pPr rtl="0"/>
            <a:r>
              <a:rPr lang="nb-no"/>
              <a:t>Klikk for å redigere tittelstil i malen</a:t>
            </a:r>
          </a:p>
        </p:txBody>
      </p:sp>
    </p:spTree>
    <p:extLst>
      <p:ext uri="{BB962C8B-B14F-4D97-AF65-F5344CB8AC3E}">
        <p14:creationId xmlns:p14="http://schemas.microsoft.com/office/powerpoint/2010/main" val="121554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Lite, buet bilde med vannrett teks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6780C52-E6BB-4B27-B5D8-2D33B2497C56}"/>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AF77C649-4A0C-4EF2-8FC1-2BCF0BF95D26}"/>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8" name="Plassholder for bilde 7">
            <a:extLst>
              <a:ext uri="{FF2B5EF4-FFF2-40B4-BE49-F238E27FC236}">
                <a16:creationId xmlns:a16="http://schemas.microsoft.com/office/drawing/2014/main" id="{922D0DF7-553C-CB60-63AE-215EAF63243A}"/>
              </a:ext>
            </a:extLst>
          </p:cNvPr>
          <p:cNvSpPr>
            <a:spLocks noGrp="1"/>
          </p:cNvSpPr>
          <p:nvPr>
            <p:ph type="pic" idx="13"/>
          </p:nvPr>
        </p:nvSpPr>
        <p:spPr>
          <a:xfrm>
            <a:off x="859536" y="738512"/>
            <a:ext cx="3451512" cy="2690488"/>
          </a:xfrm>
          <a:custGeom>
            <a:avLst/>
            <a:gdLst>
              <a:gd name="connsiteX0" fmla="*/ 2671861 w 5343722"/>
              <a:gd name="connsiteY0" fmla="*/ 0 h 4357473"/>
              <a:gd name="connsiteX1" fmla="*/ 5343722 w 5343722"/>
              <a:gd name="connsiteY1" fmla="*/ 2671861 h 4357473"/>
              <a:gd name="connsiteX2" fmla="*/ 5343721 w 5343722"/>
              <a:gd name="connsiteY2" fmla="*/ 4357473 h 4357473"/>
              <a:gd name="connsiteX3" fmla="*/ 0 w 5343722"/>
              <a:gd name="connsiteY3" fmla="*/ 4357473 h 4357473"/>
              <a:gd name="connsiteX4" fmla="*/ 0 w 5343722"/>
              <a:gd name="connsiteY4" fmla="*/ 2671861 h 4357473"/>
              <a:gd name="connsiteX5" fmla="*/ 2671861 w 5343722"/>
              <a:gd name="connsiteY5" fmla="*/ 0 h 4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722" h="4357473">
                <a:moveTo>
                  <a:pt x="2671861" y="0"/>
                </a:moveTo>
                <a:cubicBezTo>
                  <a:pt x="4147489" y="0"/>
                  <a:pt x="5343722" y="1196233"/>
                  <a:pt x="5343722" y="2671861"/>
                </a:cubicBezTo>
                <a:lnTo>
                  <a:pt x="5343721" y="4357473"/>
                </a:lnTo>
                <a:lnTo>
                  <a:pt x="0" y="4357473"/>
                </a:lnTo>
                <a:lnTo>
                  <a:pt x="0" y="2671861"/>
                </a:lnTo>
                <a:cubicBezTo>
                  <a:pt x="0" y="1196233"/>
                  <a:pt x="1196233" y="0"/>
                  <a:pt x="2671861" y="0"/>
                </a:cubicBezTo>
                <a:close/>
              </a:path>
            </a:pathLst>
          </a:custGeom>
          <a:blipFill>
            <a:blip r:embed="rId2">
              <a:alphaModFix amt="70000"/>
            </a:blip>
            <a:stretch>
              <a:fillRect/>
            </a:stretch>
          </a:blipFill>
          <a:ln w="6350">
            <a:noFill/>
          </a:ln>
        </p:spPr>
        <p:txBody>
          <a:bodyPr wrap="square" rtlCol="0" anchor="ctr" anchorCtr="0">
            <a:noAutofit/>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3" name="Undertittel 2">
            <a:extLst>
              <a:ext uri="{FF2B5EF4-FFF2-40B4-BE49-F238E27FC236}">
                <a16:creationId xmlns:a16="http://schemas.microsoft.com/office/drawing/2014/main" id="{52E0C639-B0CD-4365-98A9-C1E5FF6CF450}"/>
              </a:ext>
            </a:extLst>
          </p:cNvPr>
          <p:cNvSpPr>
            <a:spLocks noGrp="1"/>
          </p:cNvSpPr>
          <p:nvPr>
            <p:ph type="subTitle" idx="1"/>
          </p:nvPr>
        </p:nvSpPr>
        <p:spPr>
          <a:xfrm>
            <a:off x="6117336" y="841248"/>
            <a:ext cx="5230368" cy="1124712"/>
          </a:xfrm>
        </p:spPr>
        <p:txBody>
          <a:bodyPr rtlCol="0" anchor="ctr">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5E28808-26D1-4F4B-96F4-F3082078DD61}"/>
              </a:ext>
            </a:extLst>
          </p:cNvPr>
          <p:cNvSpPr>
            <a:spLocks noGrp="1"/>
          </p:cNvSpPr>
          <p:nvPr>
            <p:ph type="ctrTitle"/>
          </p:nvPr>
        </p:nvSpPr>
        <p:spPr>
          <a:xfrm>
            <a:off x="868680" y="4206240"/>
            <a:ext cx="10222992" cy="2048256"/>
          </a:xfrm>
        </p:spPr>
        <p:txBody>
          <a:bodyPr rtlCol="0" anchor="t" anchorCtr="0">
            <a:normAutofit/>
          </a:bodyPr>
          <a:lstStyle>
            <a:lvl1pPr algn="l">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71424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telbilde 3">
    <p:spTree>
      <p:nvGrpSpPr>
        <p:cNvPr id="1" name=""/>
        <p:cNvGrpSpPr/>
        <p:nvPr/>
      </p:nvGrpSpPr>
      <p:grpSpPr>
        <a:xfrm>
          <a:off x="0" y="0"/>
          <a:ext cx="0" cy="0"/>
          <a:chOff x="0" y="0"/>
          <a:chExt cx="0" cy="0"/>
        </a:xfrm>
      </p:grpSpPr>
      <p:sp>
        <p:nvSpPr>
          <p:cNvPr id="12" name="Plassholder for dato 11">
            <a:extLst>
              <a:ext uri="{FF2B5EF4-FFF2-40B4-BE49-F238E27FC236}">
                <a16:creationId xmlns:a16="http://schemas.microsoft.com/office/drawing/2014/main" id="{EF7276DA-4A15-2D65-1D19-7E5524C2B1DE}"/>
              </a:ext>
            </a:extLst>
          </p:cNvPr>
          <p:cNvSpPr>
            <a:spLocks noGrp="1"/>
          </p:cNvSpPr>
          <p:nvPr>
            <p:ph type="dt" sz="half" idx="14"/>
          </p:nvPr>
        </p:nvSpPr>
        <p:spPr/>
        <p:txBody>
          <a:bodyPr rtlCol="0"/>
          <a:lstStyle>
            <a:lvl1pPr>
              <a:defRPr>
                <a:solidFill>
                  <a:schemeClr val="tx1"/>
                </a:solidFill>
              </a:defRPr>
            </a:lvl1pPr>
          </a:lstStyle>
          <a:p>
            <a:pPr rtl="0"/>
            <a:r>
              <a:rPr lang="en-US"/>
              <a:t>2/24/2025</a:t>
            </a:r>
          </a:p>
        </p:txBody>
      </p:sp>
      <p:sp>
        <p:nvSpPr>
          <p:cNvPr id="13" name="Plassholder for bunntekst 12">
            <a:extLst>
              <a:ext uri="{FF2B5EF4-FFF2-40B4-BE49-F238E27FC236}">
                <a16:creationId xmlns:a16="http://schemas.microsoft.com/office/drawing/2014/main" id="{B2603722-CE80-C718-39E9-BB79F1F68C31}"/>
              </a:ext>
            </a:extLst>
          </p:cNvPr>
          <p:cNvSpPr>
            <a:spLocks noGrp="1"/>
          </p:cNvSpPr>
          <p:nvPr>
            <p:ph type="ftr" sz="quarter" idx="15"/>
          </p:nvPr>
        </p:nvSpPr>
        <p:spPr/>
        <p:txBody>
          <a:bodyPr rtlCol="0"/>
          <a:lstStyle>
            <a:lvl1pPr>
              <a:defRPr>
                <a:solidFill>
                  <a:schemeClr val="tx1"/>
                </a:solidFill>
              </a:defRPr>
            </a:lvl1pPr>
          </a:lstStyle>
          <a:p>
            <a:pPr rtl="0"/>
            <a:r>
              <a:rPr lang="nb-no"/>
              <a:t>Bunnteksteksempel</a:t>
            </a:r>
          </a:p>
        </p:txBody>
      </p:sp>
      <p:sp>
        <p:nvSpPr>
          <p:cNvPr id="14" name="Plassholder for lysbildenummer 13">
            <a:extLst>
              <a:ext uri="{FF2B5EF4-FFF2-40B4-BE49-F238E27FC236}">
                <a16:creationId xmlns:a16="http://schemas.microsoft.com/office/drawing/2014/main" id="{7E80C6A5-61FE-078D-49D9-31BD1294014C}"/>
              </a:ext>
            </a:extLst>
          </p:cNvPr>
          <p:cNvSpPr>
            <a:spLocks noGrp="1"/>
          </p:cNvSpPr>
          <p:nvPr>
            <p:ph type="sldNum" sz="quarter" idx="16"/>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10" name="Plassholder for bilde 9">
            <a:extLst>
              <a:ext uri="{FF2B5EF4-FFF2-40B4-BE49-F238E27FC236}">
                <a16:creationId xmlns:a16="http://schemas.microsoft.com/office/drawing/2014/main" id="{884C280F-E753-FE97-A722-F86168AC97B1}"/>
              </a:ext>
            </a:extLst>
          </p:cNvPr>
          <p:cNvSpPr>
            <a:spLocks noGrp="1"/>
          </p:cNvSpPr>
          <p:nvPr>
            <p:ph type="pic" sz="quarter" idx="13"/>
          </p:nvPr>
        </p:nvSpPr>
        <p:spPr>
          <a:xfrm>
            <a:off x="841248" y="777240"/>
            <a:ext cx="5403280" cy="5258929"/>
          </a:xfrm>
          <a:custGeom>
            <a:avLst/>
            <a:gdLst>
              <a:gd name="connsiteX0" fmla="*/ 2701640 w 5403280"/>
              <a:gd name="connsiteY0" fmla="*/ 0 h 5258929"/>
              <a:gd name="connsiteX1" fmla="*/ 5403280 w 5403280"/>
              <a:gd name="connsiteY1" fmla="*/ 2701640 h 5258929"/>
              <a:gd name="connsiteX2" fmla="*/ 5403280 w 5403280"/>
              <a:gd name="connsiteY2" fmla="*/ 5258929 h 5258929"/>
              <a:gd name="connsiteX3" fmla="*/ 0 w 5403280"/>
              <a:gd name="connsiteY3" fmla="*/ 5258929 h 5258929"/>
              <a:gd name="connsiteX4" fmla="*/ 0 w 5403280"/>
              <a:gd name="connsiteY4" fmla="*/ 2701640 h 5258929"/>
              <a:gd name="connsiteX5" fmla="*/ 2701640 w 5403280"/>
              <a:gd name="connsiteY5" fmla="*/ 0 h 525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a:blipFill dpi="0" rotWithShape="1">
            <a:blip r:embed="rId2">
              <a:alphaModFix amt="70000"/>
            </a:blip>
            <a:srcRect/>
            <a:stretch>
              <a:fillRect/>
            </a:stretch>
          </a:blipFill>
          <a:ln w="6350">
            <a:noFill/>
          </a:ln>
        </p:spPr>
        <p:txBody>
          <a:bodyPr wrap="square" rtlCol="0">
            <a:noAutofit/>
          </a:bodyPr>
          <a:lstStyle>
            <a:lvl1pPr>
              <a:defRPr>
                <a:solidFill>
                  <a:schemeClr val="tx1"/>
                </a:solidFill>
              </a:defRPr>
            </a:lvl1pPr>
          </a:lstStyle>
          <a:p>
            <a:pPr rtl="0"/>
            <a:r>
              <a:rPr lang="nb-no"/>
              <a:t>Klikk ikonet for å legge til bilde</a:t>
            </a:r>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6858000" y="4956048"/>
            <a:ext cx="4206240" cy="1380744"/>
          </a:xfrm>
        </p:spPr>
        <p:txBody>
          <a:bodyPr rtlCol="0" anchor="t" anchorCtr="0">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endParaRPr lang="en-US"/>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p:nvPr>
        </p:nvSpPr>
        <p:spPr>
          <a:xfrm>
            <a:off x="6858000" y="1097280"/>
            <a:ext cx="4654296" cy="3739896"/>
          </a:xfrm>
        </p:spPr>
        <p:txBody>
          <a:bodyPr rtlCol="0" anchor="b" anchorCtr="0">
            <a:normAutofit/>
          </a:bodyPr>
          <a:lstStyle>
            <a:lvl1pPr algn="l">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12824863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Grunnleggende innho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56E74E5-D20D-4AB7-8D98-F336CE0ECCBE}"/>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C79D23AA-8F22-4B09-8FAA-CD16E5D66C5D}"/>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3" name="Plassholder for innhold 2">
            <a:extLst>
              <a:ext uri="{FF2B5EF4-FFF2-40B4-BE49-F238E27FC236}">
                <a16:creationId xmlns:a16="http://schemas.microsoft.com/office/drawing/2014/main" id="{7FA263F8-8E34-4910-BF7A-F1C5A99689DC}"/>
              </a:ext>
            </a:extLst>
          </p:cNvPr>
          <p:cNvSpPr>
            <a:spLocks noGrp="1"/>
          </p:cNvSpPr>
          <p:nvPr>
            <p:ph idx="1"/>
          </p:nvPr>
        </p:nvSpPr>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7D05B5E-C545-4763-BA47-4C2C0FCA514D}"/>
              </a:ext>
            </a:extLst>
          </p:cNvPr>
          <p:cNvSpPr>
            <a:spLocks noGrp="1"/>
          </p:cNvSpPr>
          <p:nvPr>
            <p:ph type="title"/>
          </p:nvPr>
        </p:nvSpPr>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341184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agdelt, buet bilde og teks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56E74E5-D20D-4AB7-8D98-F336CE0ECCBE}"/>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C79D23AA-8F22-4B09-8FAA-CD16E5D66C5D}"/>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sp>
        <p:nvSpPr>
          <p:cNvPr id="7" name="Plassholder for bilde 6">
            <a:extLst>
              <a:ext uri="{FF2B5EF4-FFF2-40B4-BE49-F238E27FC236}">
                <a16:creationId xmlns:a16="http://schemas.microsoft.com/office/drawing/2014/main" id="{A30B6A69-C151-1055-1A28-BB6B93BFF7BC}"/>
              </a:ext>
            </a:extLst>
          </p:cNvPr>
          <p:cNvSpPr>
            <a:spLocks noGrp="1"/>
          </p:cNvSpPr>
          <p:nvPr>
            <p:ph type="pic" idx="13"/>
          </p:nvPr>
        </p:nvSpPr>
        <p:spPr>
          <a:xfrm>
            <a:off x="2039112" y="777240"/>
            <a:ext cx="3074384" cy="5242544"/>
          </a:xfrm>
          <a:custGeom>
            <a:avLst/>
            <a:gdLst>
              <a:gd name="connsiteX0" fmla="*/ 1538017 w 3074384"/>
              <a:gd name="connsiteY0" fmla="*/ 0 h 5242544"/>
              <a:gd name="connsiteX1" fmla="*/ 3074384 w 3074384"/>
              <a:gd name="connsiteY1" fmla="*/ 1536369 h 5242544"/>
              <a:gd name="connsiteX2" fmla="*/ 3074382 w 3074384"/>
              <a:gd name="connsiteY2" fmla="*/ 2196551 h 5242544"/>
              <a:gd name="connsiteX3" fmla="*/ 3074384 w 3074384"/>
              <a:gd name="connsiteY3" fmla="*/ 2196577 h 5242544"/>
              <a:gd name="connsiteX4" fmla="*/ 3074380 w 3074384"/>
              <a:gd name="connsiteY4" fmla="*/ 4128973 h 5242544"/>
              <a:gd name="connsiteX5" fmla="*/ 3074384 w 3074384"/>
              <a:gd name="connsiteY5" fmla="*/ 4128973 h 5242544"/>
              <a:gd name="connsiteX6" fmla="*/ 3074384 w 3074384"/>
              <a:gd name="connsiteY6" fmla="*/ 5242544 h 5242544"/>
              <a:gd name="connsiteX7" fmla="*/ 0 w 3074384"/>
              <a:gd name="connsiteY7" fmla="*/ 5242544 h 5242544"/>
              <a:gd name="connsiteX8" fmla="*/ 0 w 3074384"/>
              <a:gd name="connsiteY8" fmla="*/ 4128973 h 5242544"/>
              <a:gd name="connsiteX9" fmla="*/ 1646 w 3074384"/>
              <a:gd name="connsiteY9" fmla="*/ 4128973 h 5242544"/>
              <a:gd name="connsiteX10" fmla="*/ 1647 w 3074384"/>
              <a:gd name="connsiteY10" fmla="*/ 1536369 h 5242544"/>
              <a:gd name="connsiteX11" fmla="*/ 1538017 w 3074384"/>
              <a:gd name="connsiteY11" fmla="*/ 0 h 52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4384" h="5242544">
                <a:moveTo>
                  <a:pt x="1538017" y="0"/>
                </a:moveTo>
                <a:cubicBezTo>
                  <a:pt x="2386529" y="0"/>
                  <a:pt x="3074384" y="687856"/>
                  <a:pt x="3074384" y="1536369"/>
                </a:cubicBezTo>
                <a:lnTo>
                  <a:pt x="3074382" y="2196551"/>
                </a:lnTo>
                <a:cubicBezTo>
                  <a:pt x="3074383" y="2196560"/>
                  <a:pt x="3074383" y="2196568"/>
                  <a:pt x="3074384" y="2196577"/>
                </a:cubicBezTo>
                <a:lnTo>
                  <a:pt x="3074380" y="4128973"/>
                </a:lnTo>
                <a:lnTo>
                  <a:pt x="3074384" y="4128973"/>
                </a:lnTo>
                <a:lnTo>
                  <a:pt x="3074384" y="5242544"/>
                </a:lnTo>
                <a:lnTo>
                  <a:pt x="0" y="5242544"/>
                </a:lnTo>
                <a:lnTo>
                  <a:pt x="0" y="4128973"/>
                </a:lnTo>
                <a:lnTo>
                  <a:pt x="1646" y="4128973"/>
                </a:lnTo>
                <a:lnTo>
                  <a:pt x="1647" y="1536369"/>
                </a:lnTo>
                <a:cubicBezTo>
                  <a:pt x="1647" y="687856"/>
                  <a:pt x="689503" y="0"/>
                  <a:pt x="1538017" y="0"/>
                </a:cubicBezTo>
                <a:close/>
              </a:path>
            </a:pathLst>
          </a:custGeom>
          <a:blipFill>
            <a:blip r:embed="rId2">
              <a:alphaModFix amt="70000"/>
            </a:blip>
            <a:stretch>
              <a:fillRect/>
            </a:stretch>
          </a:blipFill>
        </p:spPr>
        <p:txBody>
          <a:bodyPr wrap="square" rtlCol="0">
            <a:no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p>
        </p:txBody>
      </p:sp>
      <p:sp>
        <p:nvSpPr>
          <p:cNvPr id="3" name="Plassholder for innhold 2">
            <a:extLst>
              <a:ext uri="{FF2B5EF4-FFF2-40B4-BE49-F238E27FC236}">
                <a16:creationId xmlns:a16="http://schemas.microsoft.com/office/drawing/2014/main" id="{7FA263F8-8E34-4910-BF7A-F1C5A99689DC}"/>
              </a:ext>
            </a:extLst>
          </p:cNvPr>
          <p:cNvSpPr>
            <a:spLocks noGrp="1"/>
          </p:cNvSpPr>
          <p:nvPr>
            <p:ph idx="1"/>
          </p:nvPr>
        </p:nvSpPr>
        <p:spPr>
          <a:xfrm>
            <a:off x="7488936" y="777240"/>
            <a:ext cx="3867912" cy="5340096"/>
          </a:xfrm>
        </p:spPr>
        <p:txBody>
          <a:bodyPr rtlCol="0" anchor="ctr"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7D05B5E-C545-4763-BA47-4C2C0FCA514D}"/>
              </a:ext>
            </a:extLst>
          </p:cNvPr>
          <p:cNvSpPr>
            <a:spLocks noGrp="1"/>
          </p:cNvSpPr>
          <p:nvPr>
            <p:ph type="title"/>
          </p:nvPr>
        </p:nvSpPr>
        <p:spPr>
          <a:xfrm>
            <a:off x="676656" y="1572768"/>
            <a:ext cx="5788152" cy="3657600"/>
          </a:xfrm>
        </p:spPr>
        <p:txBody>
          <a:bodyPr rtlCol="0" anchor="ctr" anchorCtr="0"/>
          <a:lstStyle>
            <a:lvl1pPr algn="ctr">
              <a:defRPr>
                <a:solidFill>
                  <a:schemeClr val="tx1"/>
                </a:solidFill>
                <a:effectLst>
                  <a:outerShdw blurRad="50800" dist="38100" dir="2700000" algn="tl" rotWithShape="0">
                    <a:prstClr val="black">
                      <a:alpha val="40000"/>
                    </a:prstClr>
                  </a:outerShdw>
                </a:effectLst>
              </a:defRPr>
            </a:lvl1pPr>
          </a:lstStyle>
          <a:p>
            <a:pPr rtl="0"/>
            <a:r>
              <a:rPr lang="nb-no"/>
              <a:t>Klikk for å redigere tittelstil i malen</a:t>
            </a:r>
          </a:p>
        </p:txBody>
      </p:sp>
    </p:spTree>
    <p:extLst>
      <p:ext uri="{BB962C8B-B14F-4D97-AF65-F5344CB8AC3E}">
        <p14:creationId xmlns:p14="http://schemas.microsoft.com/office/powerpoint/2010/main" val="1516643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tablet, buet bilde og teks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56E74E5-D20D-4AB7-8D98-F336CE0ECCBE}"/>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C79D23AA-8F22-4B09-8FAA-CD16E5D66C5D}"/>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cxnSp>
        <p:nvCxnSpPr>
          <p:cNvPr id="7" name="Rett linje 6">
            <a:extLst>
              <a:ext uri="{FF2B5EF4-FFF2-40B4-BE49-F238E27FC236}">
                <a16:creationId xmlns:a16="http://schemas.microsoft.com/office/drawing/2014/main" id="{ECD2C868-CE73-A5B1-1389-62A23B14E008}"/>
              </a:ext>
              <a:ext uri="{C183D7F6-B498-43B3-948B-1728B52AA6E4}">
                <adec:decorative xmlns:adec="http://schemas.microsoft.com/office/drawing/2017/decorative" val="1"/>
              </a:ext>
            </a:extLst>
          </p:cNvPr>
          <p:cNvCxnSpPr>
            <a:cxnSpLocks/>
          </p:cNvCxnSpPr>
          <p:nvPr/>
        </p:nvCxnSpPr>
        <p:spPr>
          <a:xfrm>
            <a:off x="6297086"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bilde 7">
            <a:extLst>
              <a:ext uri="{FF2B5EF4-FFF2-40B4-BE49-F238E27FC236}">
                <a16:creationId xmlns:a16="http://schemas.microsoft.com/office/drawing/2014/main" id="{4E5AAB3D-814D-597A-6ADE-F522A8116DCD}"/>
              </a:ext>
            </a:extLst>
          </p:cNvPr>
          <p:cNvSpPr>
            <a:spLocks noGrp="1"/>
          </p:cNvSpPr>
          <p:nvPr>
            <p:ph type="pic" idx="13"/>
          </p:nvPr>
        </p:nvSpPr>
        <p:spPr>
          <a:xfrm>
            <a:off x="1257301" y="1097280"/>
            <a:ext cx="3776470" cy="3168100"/>
          </a:xfrm>
          <a:custGeom>
            <a:avLst/>
            <a:gdLst>
              <a:gd name="connsiteX0" fmla="*/ 1888235 w 3776470"/>
              <a:gd name="connsiteY0" fmla="*/ 0 h 3168100"/>
              <a:gd name="connsiteX1" fmla="*/ 3776470 w 3776470"/>
              <a:gd name="connsiteY1" fmla="*/ 1888235 h 3168100"/>
              <a:gd name="connsiteX2" fmla="*/ 3776470 w 3776470"/>
              <a:gd name="connsiteY2" fmla="*/ 3168100 h 3168100"/>
              <a:gd name="connsiteX3" fmla="*/ 0 w 3776470"/>
              <a:gd name="connsiteY3" fmla="*/ 3168100 h 3168100"/>
              <a:gd name="connsiteX4" fmla="*/ 0 w 3776470"/>
              <a:gd name="connsiteY4" fmla="*/ 1888235 h 3168100"/>
              <a:gd name="connsiteX5" fmla="*/ 1888235 w 3776470"/>
              <a:gd name="connsiteY5" fmla="*/ 0 h 316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470" h="3168100">
                <a:moveTo>
                  <a:pt x="1888235" y="0"/>
                </a:moveTo>
                <a:cubicBezTo>
                  <a:pt x="2931078" y="0"/>
                  <a:pt x="3776470" y="845392"/>
                  <a:pt x="3776470" y="1888235"/>
                </a:cubicBezTo>
                <a:lnTo>
                  <a:pt x="3776470" y="3168100"/>
                </a:lnTo>
                <a:lnTo>
                  <a:pt x="0" y="3168100"/>
                </a:lnTo>
                <a:lnTo>
                  <a:pt x="0" y="1888235"/>
                </a:lnTo>
                <a:cubicBezTo>
                  <a:pt x="0" y="845392"/>
                  <a:pt x="845392" y="0"/>
                  <a:pt x="1888235" y="0"/>
                </a:cubicBezTo>
                <a:close/>
              </a:path>
            </a:pathLst>
          </a:custGeom>
          <a:blipFill>
            <a:blip r:embed="rId2">
              <a:alphaModFix amt="70000"/>
            </a:blip>
            <a:stretch>
              <a:fillRect/>
            </a:stretch>
          </a:blipFill>
        </p:spPr>
        <p:txBody>
          <a:bodyPr wrap="square" rtlCol="0">
            <a:no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3" name="Plassholder for innhold 2">
            <a:extLst>
              <a:ext uri="{FF2B5EF4-FFF2-40B4-BE49-F238E27FC236}">
                <a16:creationId xmlns:a16="http://schemas.microsoft.com/office/drawing/2014/main" id="{7FA263F8-8E34-4910-BF7A-F1C5A99689DC}"/>
              </a:ext>
            </a:extLst>
          </p:cNvPr>
          <p:cNvSpPr>
            <a:spLocks noGrp="1"/>
          </p:cNvSpPr>
          <p:nvPr>
            <p:ph idx="1"/>
          </p:nvPr>
        </p:nvSpPr>
        <p:spPr>
          <a:xfrm>
            <a:off x="7141464" y="841248"/>
            <a:ext cx="4215384" cy="533095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7D05B5E-C545-4763-BA47-4C2C0FCA514D}"/>
              </a:ext>
            </a:extLst>
          </p:cNvPr>
          <p:cNvSpPr>
            <a:spLocks noGrp="1"/>
          </p:cNvSpPr>
          <p:nvPr>
            <p:ph type="title"/>
          </p:nvPr>
        </p:nvSpPr>
        <p:spPr>
          <a:xfrm>
            <a:off x="1060704" y="4608576"/>
            <a:ext cx="4169664" cy="1609344"/>
          </a:xfrm>
        </p:spPr>
        <p:txBody>
          <a:bodyPr rtlCol="0" anchor="t" anchorCtr="0">
            <a:noAutofit/>
          </a:bodyPr>
          <a:lstStyle>
            <a:lvl1pPr algn="ct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4280850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Balansert venstre og høyr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56E74E5-D20D-4AB7-8D98-F336CE0ECCBE}"/>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C79D23AA-8F22-4B09-8FAA-CD16E5D66C5D}"/>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cxnSp>
        <p:nvCxnSpPr>
          <p:cNvPr id="7" name="Rett linje 6">
            <a:extLst>
              <a:ext uri="{FF2B5EF4-FFF2-40B4-BE49-F238E27FC236}">
                <a16:creationId xmlns:a16="http://schemas.microsoft.com/office/drawing/2014/main" id="{AC55B000-DE56-15F9-7165-0A6B34782052}"/>
              </a:ext>
              <a:ext uri="{C183D7F6-B498-43B3-948B-1728B52AA6E4}">
                <adec:decorative xmlns:adec="http://schemas.microsoft.com/office/drawing/2017/decorative" val="1"/>
              </a:ext>
            </a:extLst>
          </p:cNvPr>
          <p:cNvCxnSpPr>
            <a:cxnSpLocks/>
          </p:cNvCxnSpPr>
          <p:nvPr/>
        </p:nvCxnSpPr>
        <p:spPr>
          <a:xfrm flipH="1">
            <a:off x="0" y="2590800"/>
            <a:ext cx="121759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7FA263F8-8E34-4910-BF7A-F1C5A99689DC}"/>
              </a:ext>
            </a:extLst>
          </p:cNvPr>
          <p:cNvSpPr>
            <a:spLocks noGrp="1"/>
          </p:cNvSpPr>
          <p:nvPr>
            <p:ph idx="1"/>
          </p:nvPr>
        </p:nvSpPr>
        <p:spPr>
          <a:xfrm>
            <a:off x="5029200" y="3118104"/>
            <a:ext cx="6318504" cy="2898648"/>
          </a:xfrm>
        </p:spPr>
        <p:txBody>
          <a:bodyPr rtlCol="0" anchor="b" anchorCtr="0"/>
          <a:lstStyle>
            <a:lvl1pPr marL="0" indent="0" algn="r">
              <a:buNone/>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7D05B5E-C545-4763-BA47-4C2C0FCA514D}"/>
              </a:ext>
            </a:extLst>
          </p:cNvPr>
          <p:cNvSpPr>
            <a:spLocks noGrp="1"/>
          </p:cNvSpPr>
          <p:nvPr>
            <p:ph type="title"/>
          </p:nvPr>
        </p:nvSpPr>
        <p:spPr>
          <a:xfrm>
            <a:off x="768096" y="365760"/>
            <a:ext cx="9345168" cy="1700784"/>
          </a:xfrm>
        </p:spPr>
        <p:txBody>
          <a:bodyPr rtlCol="0"/>
          <a:lstStyle>
            <a:lvl1pPr>
              <a:defRPr>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2300083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tablet, lite, buet bilde og teks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56E74E5-D20D-4AB7-8D98-F336CE0ECCBE}"/>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C79D23AA-8F22-4B09-8FAA-CD16E5D66C5D}"/>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rtlCol="0"/>
          <a:lstStyle>
            <a:lvl1pPr>
              <a:defRPr>
                <a:solidFill>
                  <a:schemeClr val="tx1"/>
                </a:solidFill>
              </a:defRPr>
            </a:lvl1pPr>
          </a:lstStyle>
          <a:p>
            <a:pPr rtl="0"/>
            <a:fld id="{2DE90F28-AFBB-4AB2-AA79-6D3F72ED131B}" type="slidenum">
              <a:rPr lang="en-US" smtClean="0"/>
              <a:pPr rtl="0"/>
              <a:t>‹#›</a:t>
            </a:fld>
            <a:endParaRPr lang="en-US"/>
          </a:p>
        </p:txBody>
      </p:sp>
      <p:cxnSp>
        <p:nvCxnSpPr>
          <p:cNvPr id="7" name="Rett linje 6">
            <a:extLst>
              <a:ext uri="{FF2B5EF4-FFF2-40B4-BE49-F238E27FC236}">
                <a16:creationId xmlns:a16="http://schemas.microsoft.com/office/drawing/2014/main" id="{87D5047A-8374-81B9-9ABD-CFA7D417D8AE}"/>
              </a:ext>
              <a:ext uri="{C183D7F6-B498-43B3-948B-1728B52AA6E4}">
                <adec:decorative xmlns:adec="http://schemas.microsoft.com/office/drawing/2017/decorative" val="1"/>
              </a:ext>
            </a:extLst>
          </p:cNvPr>
          <p:cNvCxnSpPr>
            <a:cxnSpLocks/>
          </p:cNvCxnSpPr>
          <p:nvPr userDrawn="1"/>
        </p:nvCxnSpPr>
        <p:spPr>
          <a:xfrm>
            <a:off x="5023488"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lassholder for bilde 9">
            <a:extLst>
              <a:ext uri="{FF2B5EF4-FFF2-40B4-BE49-F238E27FC236}">
                <a16:creationId xmlns:a16="http://schemas.microsoft.com/office/drawing/2014/main" id="{9BE07FF4-BF4B-6398-D1A0-BFF55DCF0867}"/>
              </a:ext>
            </a:extLst>
          </p:cNvPr>
          <p:cNvSpPr>
            <a:spLocks noGrp="1"/>
          </p:cNvSpPr>
          <p:nvPr>
            <p:ph type="pic" idx="13"/>
          </p:nvPr>
        </p:nvSpPr>
        <p:spPr>
          <a:xfrm>
            <a:off x="1471121" y="1298448"/>
            <a:ext cx="2132678" cy="2132678"/>
          </a:xfrm>
          <a:custGeom>
            <a:avLst/>
            <a:gdLst>
              <a:gd name="connsiteX0" fmla="*/ 1066339 w 2132678"/>
              <a:gd name="connsiteY0" fmla="*/ 0 h 2132678"/>
              <a:gd name="connsiteX1" fmla="*/ 2132678 w 2132678"/>
              <a:gd name="connsiteY1" fmla="*/ 1066339 h 2132678"/>
              <a:gd name="connsiteX2" fmla="*/ 2132678 w 2132678"/>
              <a:gd name="connsiteY2" fmla="*/ 2132678 h 2132678"/>
              <a:gd name="connsiteX3" fmla="*/ 0 w 2132678"/>
              <a:gd name="connsiteY3" fmla="*/ 2132678 h 2132678"/>
              <a:gd name="connsiteX4" fmla="*/ 0 w 2132678"/>
              <a:gd name="connsiteY4" fmla="*/ 1066339 h 2132678"/>
              <a:gd name="connsiteX5" fmla="*/ 1066339 w 2132678"/>
              <a:gd name="connsiteY5" fmla="*/ 0 h 213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2678" h="2132678">
                <a:moveTo>
                  <a:pt x="1066339" y="0"/>
                </a:moveTo>
                <a:cubicBezTo>
                  <a:pt x="1655262" y="0"/>
                  <a:pt x="2132678" y="477416"/>
                  <a:pt x="2132678" y="1066339"/>
                </a:cubicBezTo>
                <a:lnTo>
                  <a:pt x="2132678" y="2132678"/>
                </a:lnTo>
                <a:lnTo>
                  <a:pt x="0" y="2132678"/>
                </a:lnTo>
                <a:lnTo>
                  <a:pt x="0" y="1066339"/>
                </a:lnTo>
                <a:cubicBezTo>
                  <a:pt x="0" y="477416"/>
                  <a:pt x="477416" y="0"/>
                  <a:pt x="1066339" y="0"/>
                </a:cubicBezTo>
                <a:close/>
              </a:path>
            </a:pathLst>
          </a:custGeom>
          <a:blipFill>
            <a:blip r:embed="rId2">
              <a:alphaModFix amt="70000"/>
            </a:blip>
            <a:stretch>
              <a:fillRect/>
            </a:stretch>
          </a:blipFill>
        </p:spPr>
        <p:txBody>
          <a:bodyPr wrap="square" rtlCol="0" anchor="ctr" anchorCtr="0">
            <a:no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ikonet for å legge til bilde</a:t>
            </a:r>
            <a:endParaRPr lang="en-US"/>
          </a:p>
        </p:txBody>
      </p:sp>
      <p:sp>
        <p:nvSpPr>
          <p:cNvPr id="3" name="Plassholder for innhold 2">
            <a:extLst>
              <a:ext uri="{FF2B5EF4-FFF2-40B4-BE49-F238E27FC236}">
                <a16:creationId xmlns:a16="http://schemas.microsoft.com/office/drawing/2014/main" id="{7FA263F8-8E34-4910-BF7A-F1C5A99689DC}"/>
              </a:ext>
            </a:extLst>
          </p:cNvPr>
          <p:cNvSpPr>
            <a:spLocks noGrp="1"/>
          </p:cNvSpPr>
          <p:nvPr>
            <p:ph idx="1"/>
          </p:nvPr>
        </p:nvSpPr>
        <p:spPr>
          <a:xfrm>
            <a:off x="5861304" y="841248"/>
            <a:ext cx="5486400" cy="5340096"/>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F7D05B5E-C545-4763-BA47-4C2C0FCA514D}"/>
              </a:ext>
            </a:extLst>
          </p:cNvPr>
          <p:cNvSpPr>
            <a:spLocks noGrp="1"/>
          </p:cNvSpPr>
          <p:nvPr>
            <p:ph type="title"/>
          </p:nvPr>
        </p:nvSpPr>
        <p:spPr>
          <a:xfrm>
            <a:off x="557784" y="3813048"/>
            <a:ext cx="3959352" cy="2157984"/>
          </a:xfrm>
        </p:spPr>
        <p:txBody>
          <a:bodyPr rtlCol="0" anchor="t" anchorCtr="0">
            <a:noAutofit/>
          </a:bodyPr>
          <a:lstStyle>
            <a:lvl1pPr algn="ctr">
              <a:defRPr sz="32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238938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eloverskrift 2">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3566160" y="859536"/>
            <a:ext cx="7772400" cy="594360"/>
          </a:xfrm>
        </p:spPr>
        <p:txBody>
          <a:bodyPr rtlCol="0" anchor="t" anchorCtr="0">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p:nvPr>
        </p:nvSpPr>
        <p:spPr>
          <a:xfrm>
            <a:off x="841248" y="1836564"/>
            <a:ext cx="8138160" cy="4206240"/>
          </a:xfrm>
        </p:spPr>
        <p:txBody>
          <a:bodyPr rtlCol="0" anchor="b" anchorCtr="0">
            <a:normAutofit/>
          </a:bodyPr>
          <a:lstStyle>
            <a:lvl1pPr algn="l">
              <a:defRPr sz="60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0563828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eloverskrift">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3" name="Undertittel 2">
            <a:extLst>
              <a:ext uri="{FF2B5EF4-FFF2-40B4-BE49-F238E27FC236}">
                <a16:creationId xmlns:a16="http://schemas.microsoft.com/office/drawing/2014/main" id="{2BDC76B8-60F6-62D3-9F73-E81662203017}"/>
              </a:ext>
            </a:extLst>
          </p:cNvPr>
          <p:cNvSpPr>
            <a:spLocks noGrp="1"/>
          </p:cNvSpPr>
          <p:nvPr>
            <p:ph type="subTitle" idx="1"/>
          </p:nvPr>
        </p:nvSpPr>
        <p:spPr>
          <a:xfrm>
            <a:off x="3566160" y="5422392"/>
            <a:ext cx="7772400" cy="594360"/>
          </a:xfrm>
        </p:spPr>
        <p:txBody>
          <a:bodyPr rtlCol="0" anchor="b" anchorCtr="0">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p>
        </p:txBody>
      </p:sp>
      <p:sp>
        <p:nvSpPr>
          <p:cNvPr id="2" name="Tittel 1">
            <a:extLst>
              <a:ext uri="{FF2B5EF4-FFF2-40B4-BE49-F238E27FC236}">
                <a16:creationId xmlns:a16="http://schemas.microsoft.com/office/drawing/2014/main" id="{E4336E9A-8E96-CD8C-7598-F87632CD81CF}"/>
              </a:ext>
            </a:extLst>
          </p:cNvPr>
          <p:cNvSpPr>
            <a:spLocks noGrp="1"/>
          </p:cNvSpPr>
          <p:nvPr>
            <p:ph type="ctrTitle"/>
          </p:nvPr>
        </p:nvSpPr>
        <p:spPr>
          <a:xfrm>
            <a:off x="841248" y="859536"/>
            <a:ext cx="8138160" cy="4206240"/>
          </a:xfrm>
        </p:spPr>
        <p:txBody>
          <a:bodyPr rtlCol="0" anchor="t" anchorCtr="0">
            <a:normAutofit/>
          </a:bodyPr>
          <a:lstStyle>
            <a:lvl1pPr algn="l">
              <a:defRPr sz="6000">
                <a:solidFill>
                  <a:schemeClr val="tx1"/>
                </a:solidFill>
              </a:defRPr>
            </a:lvl1pPr>
          </a:lstStyle>
          <a:p>
            <a:pPr rtl="0"/>
            <a:r>
              <a:rPr lang="nb-no"/>
              <a:t>Klikk for å redigere tittelstil i malen</a:t>
            </a:r>
          </a:p>
        </p:txBody>
      </p:sp>
      <p:cxnSp>
        <p:nvCxnSpPr>
          <p:cNvPr id="7" name="Rett linje 6">
            <a:extLst>
              <a:ext uri="{FF2B5EF4-FFF2-40B4-BE49-F238E27FC236}">
                <a16:creationId xmlns:a16="http://schemas.microsoft.com/office/drawing/2014/main" id="{C4D523C5-E38D-F0DE-48C0-B6B8404B63BF}"/>
              </a:ext>
              <a:ext uri="{C183D7F6-B498-43B3-948B-1728B52AA6E4}">
                <adec:decorative xmlns:adec="http://schemas.microsoft.com/office/drawing/2017/decorative" val="1"/>
              </a:ext>
            </a:extLst>
          </p:cNvPr>
          <p:cNvCxnSpPr>
            <a:cxnSpLocks/>
          </p:cNvCxnSpPr>
          <p:nvPr userDrawn="1"/>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386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ksliste">
    <p:spTree>
      <p:nvGrpSpPr>
        <p:cNvPr id="1" name=""/>
        <p:cNvGrpSpPr/>
        <p:nvPr/>
      </p:nvGrpSpPr>
      <p:grpSpPr>
        <a:xfrm>
          <a:off x="0" y="0"/>
          <a:ext cx="0" cy="0"/>
          <a:chOff x="0" y="0"/>
          <a:chExt cx="0" cy="0"/>
        </a:xfrm>
      </p:grpSpPr>
      <p:sp>
        <p:nvSpPr>
          <p:cNvPr id="9" name="Frihåndsform: Figur 10">
            <a:extLst>
              <a:ext uri="{FF2B5EF4-FFF2-40B4-BE49-F238E27FC236}">
                <a16:creationId xmlns:a16="http://schemas.microsoft.com/office/drawing/2014/main" id="{DC4B7516-5913-5545-9187-9474558F19A3}"/>
              </a:ext>
              <a:ext uri="{C183D7F6-B498-43B3-948B-1728B52AA6E4}">
                <adec:decorative xmlns:adec="http://schemas.microsoft.com/office/drawing/2017/decorative" val="1"/>
              </a:ext>
            </a:extLst>
          </p:cNvPr>
          <p:cNvSpPr/>
          <p:nvPr userDrawn="1"/>
        </p:nvSpPr>
        <p:spPr>
          <a:xfrm>
            <a:off x="1708652" y="491867"/>
            <a:ext cx="8774697" cy="5855793"/>
          </a:xfrm>
          <a:custGeom>
            <a:avLst/>
            <a:gdLst>
              <a:gd name="connsiteX0" fmla="*/ 4387350 w 8774697"/>
              <a:gd name="connsiteY0" fmla="*/ 0 h 5855793"/>
              <a:gd name="connsiteX1" fmla="*/ 8774697 w 8774697"/>
              <a:gd name="connsiteY1" fmla="*/ 4387348 h 5855793"/>
              <a:gd name="connsiteX2" fmla="*/ 8774697 w 8774697"/>
              <a:gd name="connsiteY2" fmla="*/ 5468251 h 5855793"/>
              <a:gd name="connsiteX3" fmla="*/ 8774697 w 8774697"/>
              <a:gd name="connsiteY3" fmla="*/ 5855793 h 5855793"/>
              <a:gd name="connsiteX4" fmla="*/ 0 w 8774697"/>
              <a:gd name="connsiteY4" fmla="*/ 5855793 h 5855793"/>
              <a:gd name="connsiteX5" fmla="*/ 0 w 8774697"/>
              <a:gd name="connsiteY5" fmla="*/ 5468251 h 5855793"/>
              <a:gd name="connsiteX6" fmla="*/ 0 w 8774697"/>
              <a:gd name="connsiteY6" fmla="*/ 4387348 h 5855793"/>
              <a:gd name="connsiteX7" fmla="*/ 4387350 w 8774697"/>
              <a:gd name="connsiteY7" fmla="*/ 0 h 585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4697" h="5855793">
                <a:moveTo>
                  <a:pt x="4387350" y="0"/>
                </a:moveTo>
                <a:cubicBezTo>
                  <a:pt x="6810414" y="0"/>
                  <a:pt x="8774697" y="1964283"/>
                  <a:pt x="8774697" y="4387348"/>
                </a:cubicBezTo>
                <a:lnTo>
                  <a:pt x="8774697" y="5468251"/>
                </a:lnTo>
                <a:lnTo>
                  <a:pt x="8774697" y="5855793"/>
                </a:lnTo>
                <a:lnTo>
                  <a:pt x="0" y="5855793"/>
                </a:lnTo>
                <a:lnTo>
                  <a:pt x="0" y="5468251"/>
                </a:lnTo>
                <a:lnTo>
                  <a:pt x="0" y="4387348"/>
                </a:lnTo>
                <a:cubicBezTo>
                  <a:pt x="0" y="1964283"/>
                  <a:pt x="1964285" y="0"/>
                  <a:pt x="4387350" y="0"/>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tx1"/>
              </a:solidFill>
            </a:endParaRPr>
          </a:p>
        </p:txBody>
      </p:sp>
      <p:sp>
        <p:nvSpPr>
          <p:cNvPr id="3" name="Plassholder for dato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5" name="Plassholder for lysbildenumm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7" name="Plassholder for innhold 6">
            <a:extLst>
              <a:ext uri="{FF2B5EF4-FFF2-40B4-BE49-F238E27FC236}">
                <a16:creationId xmlns:a16="http://schemas.microsoft.com/office/drawing/2014/main" id="{28C8B19A-6FC1-2B71-0BFB-9274CBF396B9}"/>
              </a:ext>
            </a:extLst>
          </p:cNvPr>
          <p:cNvSpPr>
            <a:spLocks noGrp="1"/>
          </p:cNvSpPr>
          <p:nvPr>
            <p:ph sz="quarter" idx="13"/>
          </p:nvPr>
        </p:nvSpPr>
        <p:spPr>
          <a:xfrm>
            <a:off x="1862221" y="2552052"/>
            <a:ext cx="8467558" cy="3689909"/>
          </a:xfrm>
        </p:spPr>
        <p:txBody>
          <a:bodyPr rtlCol="0" anchor="ctr" anchorCtr="0">
            <a:normAutofit/>
          </a:bodyPr>
          <a:lstStyle>
            <a:lvl1pPr marL="0" indent="0" algn="ctr">
              <a:buFont typeface="Arial" panose="020B0604020202020204" pitchFamily="34" charset="0"/>
              <a:buNone/>
              <a:defRPr sz="1800">
                <a:solidFill>
                  <a:schemeClr val="tx1"/>
                </a:solidFill>
              </a:defRPr>
            </a:lvl1pPr>
            <a:lvl2pPr algn="ctr">
              <a:defRPr sz="1600">
                <a:solidFill>
                  <a:schemeClr val="tx1"/>
                </a:solidFill>
              </a:defRPr>
            </a:lvl2pPr>
            <a:lvl3pPr algn="ctr">
              <a:defRPr sz="1400">
                <a:solidFill>
                  <a:schemeClr val="tx1"/>
                </a:solidFill>
              </a:defRPr>
            </a:lvl3pPr>
            <a:lvl4pPr algn="ctr">
              <a:defRPr sz="1200">
                <a:solidFill>
                  <a:schemeClr val="tx1"/>
                </a:solidFill>
              </a:defRPr>
            </a:lvl4pPr>
            <a:lvl5pPr algn="ctr">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4E4019F8-742E-9EEF-F591-C9666AC32AF1}"/>
              </a:ext>
            </a:extLst>
          </p:cNvPr>
          <p:cNvSpPr>
            <a:spLocks noGrp="1"/>
          </p:cNvSpPr>
          <p:nvPr>
            <p:ph type="title"/>
          </p:nvPr>
        </p:nvSpPr>
        <p:spPr>
          <a:xfrm>
            <a:off x="1862221" y="968260"/>
            <a:ext cx="8467558" cy="1463040"/>
          </a:xfrm>
        </p:spPr>
        <p:txBody>
          <a:bodyPr rtlCol="0" anchor="b">
            <a:normAutofit/>
          </a:bodyPr>
          <a:lstStyle>
            <a:lvl1pPr algn="ctr">
              <a:defRPr sz="4400">
                <a:solidFill>
                  <a:schemeClr val="tx1"/>
                </a:solidFill>
              </a:defRPr>
            </a:lvl1pPr>
          </a:lstStyle>
          <a:p>
            <a:pPr rtl="0"/>
            <a:r>
              <a:rPr lang="nb-no"/>
              <a:t>Klikk for å redigere tittelstil i malen</a:t>
            </a:r>
          </a:p>
        </p:txBody>
      </p:sp>
    </p:spTree>
    <p:extLst>
      <p:ext uri="{BB962C8B-B14F-4D97-AF65-F5344CB8AC3E}">
        <p14:creationId xmlns:p14="http://schemas.microsoft.com/office/powerpoint/2010/main" val="35382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lvl1pPr>
              <a:defRPr>
                <a:solidFill>
                  <a:schemeClr val="tx1"/>
                </a:solidFill>
              </a:defRPr>
            </a:lvl1pPr>
          </a:lstStyle>
          <a:p>
            <a:pPr rtl="0"/>
            <a:r>
              <a:rPr lang="en-US"/>
              <a:t>2/24/2025</a:t>
            </a:r>
          </a:p>
        </p:txBody>
      </p:sp>
      <p:sp>
        <p:nvSpPr>
          <p:cNvPr id="4" name="Plassholder for bunntekst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lvl1pPr>
              <a:defRPr>
                <a:solidFill>
                  <a:schemeClr val="tx1"/>
                </a:solidFill>
              </a:defRPr>
            </a:lvl1pPr>
          </a:lstStyle>
          <a:p>
            <a:pPr rtl="0"/>
            <a:r>
              <a:rPr lang="nb-no"/>
              <a:t>Bunnteksteksempel</a:t>
            </a:r>
          </a:p>
        </p:txBody>
      </p:sp>
      <p:sp>
        <p:nvSpPr>
          <p:cNvPr id="5" name="Plassholder for lysbildenumm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
        <p:nvSpPr>
          <p:cNvPr id="7" name="Plassholder for innhold 6">
            <a:extLst>
              <a:ext uri="{FF2B5EF4-FFF2-40B4-BE49-F238E27FC236}">
                <a16:creationId xmlns:a16="http://schemas.microsoft.com/office/drawing/2014/main" id="{28C8B19A-6FC1-2B71-0BFB-9274CBF396B9}"/>
              </a:ext>
            </a:extLst>
          </p:cNvPr>
          <p:cNvSpPr>
            <a:spLocks noGrp="1"/>
          </p:cNvSpPr>
          <p:nvPr>
            <p:ph sz="quarter" idx="13"/>
          </p:nvPr>
        </p:nvSpPr>
        <p:spPr>
          <a:xfrm>
            <a:off x="1523192" y="2533094"/>
            <a:ext cx="8012694" cy="3689909"/>
          </a:xfrm>
        </p:spPr>
        <p:txBody>
          <a:bodyPr rtlCol="0" anchor="t" anchorCtr="0">
            <a:normAutofit/>
          </a:bodyPr>
          <a:lstStyle>
            <a:lvl1pPr marL="0" indent="0" algn="l">
              <a:buFont typeface="Arial" panose="020B0604020202020204" pitchFamily="34" charset="0"/>
              <a:buNone/>
              <a:defRPr sz="18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100">
                <a:solidFill>
                  <a:schemeClr val="tx1"/>
                </a:solidFill>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Tittel 1">
            <a:extLst>
              <a:ext uri="{FF2B5EF4-FFF2-40B4-BE49-F238E27FC236}">
                <a16:creationId xmlns:a16="http://schemas.microsoft.com/office/drawing/2014/main" id="{4E4019F8-742E-9EEF-F591-C9666AC32AF1}"/>
              </a:ext>
            </a:extLst>
          </p:cNvPr>
          <p:cNvSpPr>
            <a:spLocks noGrp="1"/>
          </p:cNvSpPr>
          <p:nvPr>
            <p:ph type="title"/>
          </p:nvPr>
        </p:nvSpPr>
        <p:spPr>
          <a:xfrm>
            <a:off x="1523192" y="921782"/>
            <a:ext cx="8012703" cy="1463040"/>
          </a:xfrm>
        </p:spPr>
        <p:txBody>
          <a:bodyPr rtlCol="0" anchor="b">
            <a:normAutofit/>
          </a:bodyPr>
          <a:lstStyle>
            <a:lvl1pPr algn="l">
              <a:defRPr sz="4400">
                <a:solidFill>
                  <a:schemeClr val="tx1"/>
                </a:solidFill>
              </a:defRPr>
            </a:lvl1pPr>
          </a:lstStyle>
          <a:p>
            <a:pPr rtl="0"/>
            <a:r>
              <a:rPr lang="nb-no"/>
              <a:t>Klikk for å redigere tittelstil i malen</a:t>
            </a:r>
          </a:p>
        </p:txBody>
      </p:sp>
      <p:cxnSp>
        <p:nvCxnSpPr>
          <p:cNvPr id="8" name="Rett linje 7">
            <a:extLst>
              <a:ext uri="{FF2B5EF4-FFF2-40B4-BE49-F238E27FC236}">
                <a16:creationId xmlns:a16="http://schemas.microsoft.com/office/drawing/2014/main" id="{B899D92D-13BB-E0E1-DD69-482838D5372B}"/>
              </a:ext>
              <a:ext uri="{C183D7F6-B498-43B3-948B-1728B52AA6E4}">
                <adec:decorative xmlns:adec="http://schemas.microsoft.com/office/drawing/2017/decorative" val="1"/>
              </a:ext>
            </a:extLst>
          </p:cNvPr>
          <p:cNvCxnSpPr>
            <a:cxnSpLocks/>
          </p:cNvCxnSpPr>
          <p:nvPr userDrawn="1"/>
        </p:nvCxnSpPr>
        <p:spPr>
          <a:xfrm>
            <a:off x="10668807"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0190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pPr rtl="0"/>
            <a:r>
              <a:rPr lang="en-US"/>
              <a:t>2/24/2025</a:t>
            </a:r>
          </a:p>
        </p:txBody>
      </p:sp>
      <p:sp>
        <p:nvSpPr>
          <p:cNvPr id="5" name="Plassholder for bunntekst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pPr rtl="0"/>
            <a:r>
              <a:rPr lang="nb-no"/>
              <a:t>Bunnteksteksempel</a:t>
            </a:r>
          </a:p>
        </p:txBody>
      </p:sp>
      <p:sp>
        <p:nvSpPr>
          <p:cNvPr id="6" name="Plassholder for lysbildenumm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pPr rtl="0"/>
            <a:fld id="{2DE90F28-AFBB-4AB2-AA79-6D3F72ED131B}" type="slidenum">
              <a:rPr lang="en-US" smtClean="0"/>
              <a:t>‹#›</a:t>
            </a:fld>
            <a:endParaRPr lang="en-US"/>
          </a:p>
        </p:txBody>
      </p:sp>
      <p:cxnSp>
        <p:nvCxnSpPr>
          <p:cNvPr id="13" name="Rett linje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tekst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2" name="Plassholder for tittel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pPr rtl="0"/>
            <a:r>
              <a:rPr lang="nb-no"/>
              <a:t>Klikk for å redigere tittelstil i malen</a:t>
            </a:r>
          </a:p>
        </p:txBody>
      </p:sp>
    </p:spTree>
    <p:extLst>
      <p:ext uri="{BB962C8B-B14F-4D97-AF65-F5344CB8AC3E}">
        <p14:creationId xmlns:p14="http://schemas.microsoft.com/office/powerpoint/2010/main" val="70166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SzPct val="80000"/>
        <a:buFont typeface="Arial" panose="020B0604020202020204" pitchFamily="34" charset="0"/>
        <a:buNone/>
        <a:defRPr sz="18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6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2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p15:clr>
            <a:srgbClr val="F26B43"/>
          </p15:clr>
        </p15:guide>
        <p15:guide id="2" pos="528">
          <p15:clr>
            <a:srgbClr val="F26B43"/>
          </p15:clr>
        </p15:guide>
        <p15:guide id="3" orient="horz" pos="3792">
          <p15:clr>
            <a:srgbClr val="F26B43"/>
          </p15:clr>
        </p15:guide>
        <p15:guide id="4" pos="7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4ACFE-726B-9E38-D009-25AF88570E92}"/>
              </a:ext>
            </a:extLst>
          </p:cNvPr>
          <p:cNvSpPr>
            <a:spLocks noGrp="1"/>
          </p:cNvSpPr>
          <p:nvPr>
            <p:ph type="dt" sz="half" idx="10"/>
          </p:nvPr>
        </p:nvSpPr>
        <p:spPr>
          <a:xfrm rot="5400000">
            <a:off x="10590122" y="4522954"/>
            <a:ext cx="2378407" cy="365125"/>
          </a:xfrm>
        </p:spPr>
        <p:txBody>
          <a:bodyPr anchor="ctr">
            <a:normAutofit/>
          </a:bodyPr>
          <a:lstStyle/>
          <a:p>
            <a:pPr rtl="0">
              <a:spcAft>
                <a:spcPts val="600"/>
              </a:spcAft>
            </a:pPr>
            <a:r>
              <a:rPr lang="en-US" dirty="0"/>
              <a:t>5/11/2026</a:t>
            </a:r>
          </a:p>
        </p:txBody>
      </p:sp>
      <p:sp>
        <p:nvSpPr>
          <p:cNvPr id="3" name="Footer Placeholder 2">
            <a:extLst>
              <a:ext uri="{FF2B5EF4-FFF2-40B4-BE49-F238E27FC236}">
                <a16:creationId xmlns:a16="http://schemas.microsoft.com/office/drawing/2014/main" id="{8CF5EC28-48ED-A102-CA62-BCBF236C8A10}"/>
              </a:ext>
            </a:extLst>
          </p:cNvPr>
          <p:cNvSpPr>
            <a:spLocks noGrp="1"/>
          </p:cNvSpPr>
          <p:nvPr>
            <p:ph type="ftr" sz="quarter" idx="11"/>
          </p:nvPr>
        </p:nvSpPr>
        <p:spPr>
          <a:xfrm rot="5400000">
            <a:off x="-1131161" y="1592957"/>
            <a:ext cx="2973522" cy="365125"/>
          </a:xfrm>
        </p:spPr>
        <p:txBody>
          <a:bodyPr anchor="ctr">
            <a:normAutofit/>
          </a:bodyPr>
          <a:lstStyle/>
          <a:p>
            <a:pPr rtl="0">
              <a:spcAft>
                <a:spcPts val="600"/>
              </a:spcAft>
            </a:pPr>
            <a:r>
              <a:rPr lang="nb-no"/>
              <a:t>Bunnteksteksempel</a:t>
            </a:r>
          </a:p>
        </p:txBody>
      </p:sp>
      <p:sp>
        <p:nvSpPr>
          <p:cNvPr id="4" name="Slide Number Placeholder 3">
            <a:extLst>
              <a:ext uri="{FF2B5EF4-FFF2-40B4-BE49-F238E27FC236}">
                <a16:creationId xmlns:a16="http://schemas.microsoft.com/office/drawing/2014/main" id="{933A8CC0-7DC9-6399-917A-DE232BDB1AA6}"/>
              </a:ext>
            </a:extLst>
          </p:cNvPr>
          <p:cNvSpPr>
            <a:spLocks noGrp="1"/>
          </p:cNvSpPr>
          <p:nvPr>
            <p:ph type="sldNum" sz="quarter" idx="12"/>
          </p:nvPr>
        </p:nvSpPr>
        <p:spPr>
          <a:xfrm>
            <a:off x="11512296" y="6356350"/>
            <a:ext cx="574620" cy="365125"/>
          </a:xfrm>
        </p:spPr>
        <p:txBody>
          <a:bodyPr anchor="ctr">
            <a:normAutofit/>
          </a:bodyPr>
          <a:lstStyle/>
          <a:p>
            <a:pPr rtl="0">
              <a:spcAft>
                <a:spcPts val="600"/>
              </a:spcAft>
            </a:pPr>
            <a:fld id="{CC057153-B650-4DEB-B370-79DDCFDCE934}" type="slidenum">
              <a:rPr lang="en-US" smtClean="0"/>
              <a:pPr rtl="0">
                <a:spcAft>
                  <a:spcPts val="600"/>
                </a:spcAft>
              </a:pPr>
              <a:t>1</a:t>
            </a:fld>
            <a:endParaRPr lang="en-US"/>
          </a:p>
        </p:txBody>
      </p:sp>
      <p:sp>
        <p:nvSpPr>
          <p:cNvPr id="5" name="Subtitle 4">
            <a:extLst>
              <a:ext uri="{FF2B5EF4-FFF2-40B4-BE49-F238E27FC236}">
                <a16:creationId xmlns:a16="http://schemas.microsoft.com/office/drawing/2014/main" id="{F102C9BB-A8FA-B0E9-4374-EE9518D5B41B}"/>
              </a:ext>
            </a:extLst>
          </p:cNvPr>
          <p:cNvSpPr>
            <a:spLocks noGrp="1"/>
          </p:cNvSpPr>
          <p:nvPr>
            <p:ph type="subTitle" idx="1"/>
          </p:nvPr>
        </p:nvSpPr>
        <p:spPr>
          <a:xfrm>
            <a:off x="3988217" y="367654"/>
            <a:ext cx="7375466" cy="1014984"/>
          </a:xfrm>
        </p:spPr>
        <p:txBody>
          <a:bodyPr anchor="ctr">
            <a:normAutofit/>
          </a:bodyPr>
          <a:lstStyle/>
          <a:p>
            <a:r>
              <a:rPr lang="en-US"/>
              <a:t>Presentasjon av investeringsmuligheter og vekststrategier</a:t>
            </a:r>
          </a:p>
        </p:txBody>
      </p:sp>
      <p:sp>
        <p:nvSpPr>
          <p:cNvPr id="6" name="Title 5">
            <a:extLst>
              <a:ext uri="{FF2B5EF4-FFF2-40B4-BE49-F238E27FC236}">
                <a16:creationId xmlns:a16="http://schemas.microsoft.com/office/drawing/2014/main" id="{DAE647A4-A025-EEF9-485E-BAF71D5DA497}"/>
              </a:ext>
            </a:extLst>
          </p:cNvPr>
          <p:cNvSpPr>
            <a:spLocks noGrp="1"/>
          </p:cNvSpPr>
          <p:nvPr>
            <p:ph type="ctrTitle"/>
          </p:nvPr>
        </p:nvSpPr>
        <p:spPr>
          <a:xfrm>
            <a:off x="841248" y="2578608"/>
            <a:ext cx="7876287" cy="3592629"/>
          </a:xfrm>
        </p:spPr>
        <p:txBody>
          <a:bodyPr anchor="b">
            <a:normAutofit/>
          </a:bodyPr>
          <a:lstStyle/>
          <a:p>
            <a:r>
              <a:rPr lang="en-US"/>
              <a:t>Grått og Grønt Holding AS – Premium Investor Pitch 2026</a:t>
            </a:r>
          </a:p>
        </p:txBody>
      </p:sp>
    </p:spTree>
    <p:extLst>
      <p:ext uri="{BB962C8B-B14F-4D97-AF65-F5344CB8AC3E}">
        <p14:creationId xmlns:p14="http://schemas.microsoft.com/office/powerpoint/2010/main" val="13693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42" presetClass="entr" presetSubtype="0" fill="hold" grpId="1" nodeType="withEffect">
                                  <p:stCondLst>
                                    <p:cond delay="250"/>
                                  </p:stCondLst>
                                  <p:iterate type="wd">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CF80980-C49E-F7EA-C781-6D41CEA299D8}"/>
              </a:ext>
            </a:extLst>
          </p:cNvPr>
          <p:cNvSpPr>
            <a:spLocks noGrp="1"/>
          </p:cNvSpPr>
          <p:nvPr>
            <p:ph type="ftr" sz="quarter" idx="11"/>
          </p:nvPr>
        </p:nvSpPr>
        <p:spPr>
          <a:xfrm rot="5400000">
            <a:off x="-1131161" y="1592957"/>
            <a:ext cx="2973522" cy="365125"/>
          </a:xfrm>
        </p:spPr>
        <p:txBody>
          <a:bodyPr anchor="ctr">
            <a:normAutofit/>
          </a:bodyPr>
          <a:lstStyle/>
          <a:p>
            <a:pPr rtl="0">
              <a:spcAft>
                <a:spcPts val="600"/>
              </a:spcAft>
            </a:pPr>
            <a:r>
              <a:rPr lang="nb-no"/>
              <a:t>Bunnteksteksempel</a:t>
            </a:r>
          </a:p>
        </p:txBody>
      </p:sp>
      <p:sp>
        <p:nvSpPr>
          <p:cNvPr id="4" name="Slide Number Placeholder 3">
            <a:extLst>
              <a:ext uri="{FF2B5EF4-FFF2-40B4-BE49-F238E27FC236}">
                <a16:creationId xmlns:a16="http://schemas.microsoft.com/office/drawing/2014/main" id="{E3F09B2A-F452-FBDA-7A04-2D0F5403FB8A}"/>
              </a:ext>
            </a:extLst>
          </p:cNvPr>
          <p:cNvSpPr>
            <a:spLocks noGrp="1"/>
          </p:cNvSpPr>
          <p:nvPr>
            <p:ph type="sldNum" sz="quarter" idx="12"/>
          </p:nvPr>
        </p:nvSpPr>
        <p:spPr>
          <a:xfrm>
            <a:off x="11512296" y="6356350"/>
            <a:ext cx="574620" cy="365125"/>
          </a:xfrm>
        </p:spPr>
        <p:txBody>
          <a:bodyPr anchor="ctr">
            <a:normAutofit/>
          </a:bodyPr>
          <a:lstStyle/>
          <a:p>
            <a:pPr rtl="0">
              <a:spcAft>
                <a:spcPts val="600"/>
              </a:spcAft>
            </a:pPr>
            <a:fld id="{CC057153-B650-4DEB-B370-79DDCFDCE934}" type="slidenum">
              <a:rPr lang="en-US" smtClean="0"/>
              <a:pPr rtl="0">
                <a:spcAft>
                  <a:spcPts val="600"/>
                </a:spcAft>
              </a:pPr>
              <a:t>10</a:t>
            </a:fld>
            <a:endParaRPr lang="en-US"/>
          </a:p>
        </p:txBody>
      </p:sp>
      <p:sp>
        <p:nvSpPr>
          <p:cNvPr id="6" name="Title 5">
            <a:extLst>
              <a:ext uri="{FF2B5EF4-FFF2-40B4-BE49-F238E27FC236}">
                <a16:creationId xmlns:a16="http://schemas.microsoft.com/office/drawing/2014/main" id="{6182E103-2B56-42BB-818C-1964BAA65D12}"/>
              </a:ext>
            </a:extLst>
          </p:cNvPr>
          <p:cNvSpPr>
            <a:spLocks noGrp="1"/>
          </p:cNvSpPr>
          <p:nvPr>
            <p:ph type="title"/>
          </p:nvPr>
        </p:nvSpPr>
        <p:spPr>
          <a:xfrm>
            <a:off x="841248" y="457200"/>
            <a:ext cx="7342307" cy="1133856"/>
          </a:xfrm>
        </p:spPr>
        <p:txBody>
          <a:bodyPr anchor="b">
            <a:normAutofit/>
          </a:bodyPr>
          <a:lstStyle/>
          <a:p>
            <a:r>
              <a:rPr lang="en-US" sz="3800"/>
              <a:t>Kapitalbruk – maskiner, drift og emisjonskost</a:t>
            </a:r>
          </a:p>
        </p:txBody>
      </p:sp>
      <p:graphicFrame>
        <p:nvGraphicFramePr>
          <p:cNvPr id="7" name="Content Placeholder 6">
            <a:extLst>
              <a:ext uri="{FF2B5EF4-FFF2-40B4-BE49-F238E27FC236}">
                <a16:creationId xmlns:a16="http://schemas.microsoft.com/office/drawing/2014/main" id="{8DB18405-0149-42F4-B260-F7966ACC6F33}"/>
              </a:ext>
            </a:extLst>
          </p:cNvPr>
          <p:cNvGraphicFramePr>
            <a:graphicFrameLocks noGrp="1"/>
          </p:cNvGraphicFramePr>
          <p:nvPr>
            <p:ph sz="quarter" idx="13"/>
            <p:extLst>
              <p:ext uri="{D42A27DB-BD31-4B8C-83A1-F6EECF244321}">
                <p14:modId xmlns:p14="http://schemas.microsoft.com/office/powerpoint/2010/main" val="13789678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841248" y="2057400"/>
          <a:ext cx="1042416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18535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200C33-B0D8-83C3-8E44-3EA14C0B1E42}"/>
              </a:ext>
            </a:extLst>
          </p:cNvPr>
          <p:cNvSpPr>
            <a:spLocks noGrp="1"/>
          </p:cNvSpPr>
          <p:nvPr>
            <p:ph type="ftr" sz="quarter" idx="11"/>
          </p:nvPr>
        </p:nvSpPr>
        <p:spPr>
          <a:xfrm rot="5400000">
            <a:off x="-1131161" y="1592957"/>
            <a:ext cx="2973522" cy="365125"/>
          </a:xfrm>
        </p:spPr>
        <p:txBody>
          <a:bodyPr anchor="ctr">
            <a:normAutofit/>
          </a:bodyPr>
          <a:lstStyle/>
          <a:p>
            <a:pPr rtl="0">
              <a:spcAft>
                <a:spcPts val="600"/>
              </a:spcAft>
            </a:pPr>
            <a:r>
              <a:rPr lang="nb-no"/>
              <a:t>Bunnteksteksempel</a:t>
            </a:r>
          </a:p>
        </p:txBody>
      </p:sp>
      <p:sp>
        <p:nvSpPr>
          <p:cNvPr id="4" name="Slide Number Placeholder 3">
            <a:extLst>
              <a:ext uri="{FF2B5EF4-FFF2-40B4-BE49-F238E27FC236}">
                <a16:creationId xmlns:a16="http://schemas.microsoft.com/office/drawing/2014/main" id="{8B759C8E-4733-ED7C-EECD-E9E684357178}"/>
              </a:ext>
            </a:extLst>
          </p:cNvPr>
          <p:cNvSpPr>
            <a:spLocks noGrp="1"/>
          </p:cNvSpPr>
          <p:nvPr>
            <p:ph type="sldNum" sz="quarter" idx="12"/>
          </p:nvPr>
        </p:nvSpPr>
        <p:spPr>
          <a:xfrm>
            <a:off x="11512296" y="6356350"/>
            <a:ext cx="574620" cy="365125"/>
          </a:xfrm>
        </p:spPr>
        <p:txBody>
          <a:bodyPr anchor="ctr">
            <a:normAutofit/>
          </a:bodyPr>
          <a:lstStyle/>
          <a:p>
            <a:pPr rtl="0">
              <a:spcAft>
                <a:spcPts val="600"/>
              </a:spcAft>
            </a:pPr>
            <a:fld id="{CC057153-B650-4DEB-B370-79DDCFDCE934}" type="slidenum">
              <a:rPr lang="en-US" smtClean="0"/>
              <a:pPr rtl="0">
                <a:spcAft>
                  <a:spcPts val="600"/>
                </a:spcAft>
              </a:pPr>
              <a:t>11</a:t>
            </a:fld>
            <a:endParaRPr lang="en-US"/>
          </a:p>
        </p:txBody>
      </p:sp>
      <p:sp>
        <p:nvSpPr>
          <p:cNvPr id="6" name="Title 5">
            <a:extLst>
              <a:ext uri="{FF2B5EF4-FFF2-40B4-BE49-F238E27FC236}">
                <a16:creationId xmlns:a16="http://schemas.microsoft.com/office/drawing/2014/main" id="{D70FC1CA-F84C-BA47-263A-D9D193C2ABC4}"/>
              </a:ext>
            </a:extLst>
          </p:cNvPr>
          <p:cNvSpPr>
            <a:spLocks noGrp="1"/>
          </p:cNvSpPr>
          <p:nvPr>
            <p:ph type="title"/>
          </p:nvPr>
        </p:nvSpPr>
        <p:spPr>
          <a:xfrm>
            <a:off x="841248" y="457200"/>
            <a:ext cx="7342307" cy="1133856"/>
          </a:xfrm>
        </p:spPr>
        <p:txBody>
          <a:bodyPr anchor="b">
            <a:normAutofit/>
          </a:bodyPr>
          <a:lstStyle/>
          <a:p>
            <a:r>
              <a:rPr lang="en-US" sz="3800"/>
              <a:t>Finansielle nøkkeltall – omsetning og resultat</a:t>
            </a:r>
          </a:p>
        </p:txBody>
      </p:sp>
      <p:graphicFrame>
        <p:nvGraphicFramePr>
          <p:cNvPr id="8" name="Content Placeholder 7">
            <a:extLst>
              <a:ext uri="{FF2B5EF4-FFF2-40B4-BE49-F238E27FC236}">
                <a16:creationId xmlns:a16="http://schemas.microsoft.com/office/drawing/2014/main" id="{DD45E464-54D0-45E1-93B0-85ED8A2A457A}"/>
              </a:ext>
            </a:extLst>
          </p:cNvPr>
          <p:cNvGraphicFramePr>
            <a:graphicFrameLocks noGrp="1"/>
          </p:cNvGraphicFramePr>
          <p:nvPr>
            <p:ph sz="quarter" idx="13"/>
          </p:nvPr>
        </p:nvGraphicFramePr>
        <p:xfrm>
          <a:off x="1638537" y="2057400"/>
          <a:ext cx="8829584" cy="3200402"/>
        </p:xfrm>
        <a:graphic>
          <a:graphicData uri="http://schemas.openxmlformats.org/drawingml/2006/table">
            <a:tbl>
              <a:tblPr firstRow="1" bandRow="1">
                <a:tableStyleId>{5C22544A-7EE6-4342-B048-85BDC9FD1C3A}</a:tableStyleId>
              </a:tblPr>
              <a:tblGrid>
                <a:gridCol w="923525">
                  <a:extLst>
                    <a:ext uri="{9D8B030D-6E8A-4147-A177-3AD203B41FA5}">
                      <a16:colId xmlns:a16="http://schemas.microsoft.com/office/drawing/2014/main" val="2851328208"/>
                    </a:ext>
                  </a:extLst>
                </a:gridCol>
                <a:gridCol w="2261340">
                  <a:extLst>
                    <a:ext uri="{9D8B030D-6E8A-4147-A177-3AD203B41FA5}">
                      <a16:colId xmlns:a16="http://schemas.microsoft.com/office/drawing/2014/main" val="2953986674"/>
                    </a:ext>
                  </a:extLst>
                </a:gridCol>
                <a:gridCol w="2477117">
                  <a:extLst>
                    <a:ext uri="{9D8B030D-6E8A-4147-A177-3AD203B41FA5}">
                      <a16:colId xmlns:a16="http://schemas.microsoft.com/office/drawing/2014/main" val="3622846148"/>
                    </a:ext>
                  </a:extLst>
                </a:gridCol>
                <a:gridCol w="3167602">
                  <a:extLst>
                    <a:ext uri="{9D8B030D-6E8A-4147-A177-3AD203B41FA5}">
                      <a16:colId xmlns:a16="http://schemas.microsoft.com/office/drawing/2014/main" val="1788278248"/>
                    </a:ext>
                  </a:extLst>
                </a:gridCol>
              </a:tblGrid>
              <a:tr h="1149659">
                <a:tc>
                  <a:txBody>
                    <a:bodyPr/>
                    <a:lstStyle/>
                    <a:p>
                      <a:pPr>
                        <a:buNone/>
                      </a:pPr>
                      <a:r>
                        <a:rPr lang="en-US" sz="3100"/>
                        <a:t>År</a:t>
                      </a:r>
                    </a:p>
                  </a:txBody>
                  <a:tcPr marL="155359" marR="155359" marT="77680" marB="77680" anchor="ctr"/>
                </a:tc>
                <a:tc>
                  <a:txBody>
                    <a:bodyPr/>
                    <a:lstStyle/>
                    <a:p>
                      <a:pPr>
                        <a:buNone/>
                      </a:pPr>
                      <a:r>
                        <a:rPr lang="en-US" sz="3100"/>
                        <a:t>Uttak (m³)</a:t>
                      </a:r>
                    </a:p>
                  </a:txBody>
                  <a:tcPr marL="155359" marR="155359" marT="77680" marB="77680" anchor="ctr"/>
                </a:tc>
                <a:tc>
                  <a:txBody>
                    <a:bodyPr/>
                    <a:lstStyle/>
                    <a:p>
                      <a:pPr>
                        <a:buNone/>
                      </a:pPr>
                      <a:r>
                        <a:rPr lang="en-US" sz="3100"/>
                        <a:t>Omsetning (NOK)</a:t>
                      </a:r>
                    </a:p>
                  </a:txBody>
                  <a:tcPr marL="155359" marR="155359" marT="77680" marB="77680" anchor="ctr"/>
                </a:tc>
                <a:tc>
                  <a:txBody>
                    <a:bodyPr/>
                    <a:lstStyle/>
                    <a:p>
                      <a:pPr>
                        <a:buNone/>
                      </a:pPr>
                      <a:r>
                        <a:rPr lang="en-US" sz="3100"/>
                        <a:t>Resultat (NOK)</a:t>
                      </a:r>
                    </a:p>
                  </a:txBody>
                  <a:tcPr marL="155359" marR="155359" marT="77680" marB="77680" anchor="ctr"/>
                </a:tc>
                <a:extLst>
                  <a:ext uri="{0D108BD9-81ED-4DB2-BD59-A6C34878D82A}">
                    <a16:rowId xmlns:a16="http://schemas.microsoft.com/office/drawing/2014/main" val="3702304252"/>
                  </a:ext>
                </a:extLst>
              </a:tr>
              <a:tr h="683581">
                <a:tc>
                  <a:txBody>
                    <a:bodyPr/>
                    <a:lstStyle/>
                    <a:p>
                      <a:pPr>
                        <a:buNone/>
                      </a:pPr>
                      <a:r>
                        <a:rPr lang="en-US" sz="3100"/>
                        <a:t>1</a:t>
                      </a:r>
                    </a:p>
                  </a:txBody>
                  <a:tcPr marL="155359" marR="155359" marT="77680" marB="77680" anchor="ctr"/>
                </a:tc>
                <a:tc>
                  <a:txBody>
                    <a:bodyPr/>
                    <a:lstStyle/>
                    <a:p>
                      <a:pPr>
                        <a:buNone/>
                      </a:pPr>
                      <a:r>
                        <a:rPr lang="en-US" sz="3100"/>
                        <a:t>21 457</a:t>
                      </a:r>
                    </a:p>
                  </a:txBody>
                  <a:tcPr marL="155359" marR="155359" marT="77680" marB="77680" anchor="ctr"/>
                </a:tc>
                <a:tc>
                  <a:txBody>
                    <a:bodyPr/>
                    <a:lstStyle/>
                    <a:p>
                      <a:pPr>
                        <a:buNone/>
                      </a:pPr>
                      <a:r>
                        <a:rPr lang="en-US" sz="3100"/>
                        <a:t>18 422 290</a:t>
                      </a:r>
                    </a:p>
                  </a:txBody>
                  <a:tcPr marL="155359" marR="155359" marT="77680" marB="77680" anchor="ctr"/>
                </a:tc>
                <a:tc>
                  <a:txBody>
                    <a:bodyPr/>
                    <a:lstStyle/>
                    <a:p>
                      <a:pPr>
                        <a:buNone/>
                      </a:pPr>
                      <a:r>
                        <a:rPr lang="en-US" sz="3100"/>
                        <a:t>-3 822 476</a:t>
                      </a:r>
                    </a:p>
                  </a:txBody>
                  <a:tcPr marL="155359" marR="155359" marT="77680" marB="77680" anchor="ctr"/>
                </a:tc>
                <a:extLst>
                  <a:ext uri="{0D108BD9-81ED-4DB2-BD59-A6C34878D82A}">
                    <a16:rowId xmlns:a16="http://schemas.microsoft.com/office/drawing/2014/main" val="275656687"/>
                  </a:ext>
                </a:extLst>
              </a:tr>
              <a:tr h="683581">
                <a:tc>
                  <a:txBody>
                    <a:bodyPr/>
                    <a:lstStyle/>
                    <a:p>
                      <a:pPr>
                        <a:buNone/>
                      </a:pPr>
                      <a:r>
                        <a:rPr lang="en-US" sz="3100"/>
                        <a:t>2</a:t>
                      </a:r>
                    </a:p>
                  </a:txBody>
                  <a:tcPr marL="155359" marR="155359" marT="77680" marB="77680" anchor="ctr"/>
                </a:tc>
                <a:tc>
                  <a:txBody>
                    <a:bodyPr/>
                    <a:lstStyle/>
                    <a:p>
                      <a:pPr>
                        <a:buNone/>
                      </a:pPr>
                      <a:r>
                        <a:rPr lang="en-US" sz="3100"/>
                        <a:t>40 000</a:t>
                      </a:r>
                    </a:p>
                  </a:txBody>
                  <a:tcPr marL="155359" marR="155359" marT="77680" marB="77680" anchor="ctr"/>
                </a:tc>
                <a:tc>
                  <a:txBody>
                    <a:bodyPr/>
                    <a:lstStyle/>
                    <a:p>
                      <a:pPr>
                        <a:buNone/>
                      </a:pPr>
                      <a:r>
                        <a:rPr lang="en-US" sz="3100"/>
                        <a:t>31 834 540</a:t>
                      </a:r>
                    </a:p>
                  </a:txBody>
                  <a:tcPr marL="155359" marR="155359" marT="77680" marB="77680" anchor="ctr"/>
                </a:tc>
                <a:tc>
                  <a:txBody>
                    <a:bodyPr/>
                    <a:lstStyle/>
                    <a:p>
                      <a:pPr>
                        <a:buNone/>
                      </a:pPr>
                      <a:r>
                        <a:rPr lang="en-US" sz="3100"/>
                        <a:t>12 953 589</a:t>
                      </a:r>
                    </a:p>
                  </a:txBody>
                  <a:tcPr marL="155359" marR="155359" marT="77680" marB="77680" anchor="ctr"/>
                </a:tc>
                <a:extLst>
                  <a:ext uri="{0D108BD9-81ED-4DB2-BD59-A6C34878D82A}">
                    <a16:rowId xmlns:a16="http://schemas.microsoft.com/office/drawing/2014/main" val="4020745784"/>
                  </a:ext>
                </a:extLst>
              </a:tr>
              <a:tr h="683581">
                <a:tc>
                  <a:txBody>
                    <a:bodyPr/>
                    <a:lstStyle/>
                    <a:p>
                      <a:pPr>
                        <a:buNone/>
                      </a:pPr>
                      <a:r>
                        <a:rPr lang="en-US" sz="3100"/>
                        <a:t>3</a:t>
                      </a:r>
                    </a:p>
                  </a:txBody>
                  <a:tcPr marL="155359" marR="155359" marT="77680" marB="77680" anchor="ctr"/>
                </a:tc>
                <a:tc>
                  <a:txBody>
                    <a:bodyPr/>
                    <a:lstStyle/>
                    <a:p>
                      <a:pPr>
                        <a:buNone/>
                      </a:pPr>
                      <a:r>
                        <a:rPr lang="en-US" sz="3100"/>
                        <a:t>60 000</a:t>
                      </a:r>
                    </a:p>
                  </a:txBody>
                  <a:tcPr marL="155359" marR="155359" marT="77680" marB="77680" anchor="ctr"/>
                </a:tc>
                <a:tc>
                  <a:txBody>
                    <a:bodyPr/>
                    <a:lstStyle/>
                    <a:p>
                      <a:pPr>
                        <a:buNone/>
                      </a:pPr>
                      <a:r>
                        <a:rPr lang="en-US" sz="3100"/>
                        <a:t>49 240 170</a:t>
                      </a:r>
                    </a:p>
                  </a:txBody>
                  <a:tcPr marL="155359" marR="155359" marT="77680" marB="77680" anchor="ctr"/>
                </a:tc>
                <a:tc>
                  <a:txBody>
                    <a:bodyPr/>
                    <a:lstStyle/>
                    <a:p>
                      <a:pPr>
                        <a:buNone/>
                      </a:pPr>
                      <a:r>
                        <a:rPr lang="en-US" sz="3100"/>
                        <a:t>22 439 108</a:t>
                      </a:r>
                    </a:p>
                  </a:txBody>
                  <a:tcPr marL="155359" marR="155359" marT="77680" marB="77680" anchor="ctr"/>
                </a:tc>
                <a:extLst>
                  <a:ext uri="{0D108BD9-81ED-4DB2-BD59-A6C34878D82A}">
                    <a16:rowId xmlns:a16="http://schemas.microsoft.com/office/drawing/2014/main" val="2134114442"/>
                  </a:ext>
                </a:extLst>
              </a:tr>
            </a:tbl>
          </a:graphicData>
        </a:graphic>
      </p:graphicFrame>
    </p:spTree>
    <p:extLst>
      <p:ext uri="{BB962C8B-B14F-4D97-AF65-F5344CB8AC3E}">
        <p14:creationId xmlns:p14="http://schemas.microsoft.com/office/powerpoint/2010/main" val="5578902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62AE8E-9278-1F4F-5987-10A2F4B27BBF}"/>
              </a:ext>
            </a:extLst>
          </p:cNvPr>
          <p:cNvSpPr>
            <a:spLocks noGrp="1"/>
          </p:cNvSpPr>
          <p:nvPr>
            <p:ph type="ftr" sz="quarter" idx="11"/>
          </p:nvPr>
        </p:nvSpPr>
        <p:spPr>
          <a:xfrm rot="5400000">
            <a:off x="-1131161" y="1592957"/>
            <a:ext cx="2973522" cy="365125"/>
          </a:xfrm>
        </p:spPr>
        <p:txBody>
          <a:bodyPr anchor="ctr">
            <a:normAutofit/>
          </a:bodyPr>
          <a:lstStyle/>
          <a:p>
            <a:pPr rtl="0">
              <a:spcAft>
                <a:spcPts val="600"/>
              </a:spcAft>
            </a:pPr>
            <a:r>
              <a:rPr lang="nb-no"/>
              <a:t>Bunnteksteksempel</a:t>
            </a:r>
          </a:p>
        </p:txBody>
      </p:sp>
      <p:sp>
        <p:nvSpPr>
          <p:cNvPr id="4" name="Slide Number Placeholder 3">
            <a:extLst>
              <a:ext uri="{FF2B5EF4-FFF2-40B4-BE49-F238E27FC236}">
                <a16:creationId xmlns:a16="http://schemas.microsoft.com/office/drawing/2014/main" id="{CC130674-C478-7869-DE7A-258EE6E9C385}"/>
              </a:ext>
            </a:extLst>
          </p:cNvPr>
          <p:cNvSpPr>
            <a:spLocks noGrp="1"/>
          </p:cNvSpPr>
          <p:nvPr>
            <p:ph type="sldNum" sz="quarter" idx="12"/>
          </p:nvPr>
        </p:nvSpPr>
        <p:spPr>
          <a:xfrm>
            <a:off x="11512296" y="6356350"/>
            <a:ext cx="574620" cy="365125"/>
          </a:xfrm>
        </p:spPr>
        <p:txBody>
          <a:bodyPr anchor="ctr">
            <a:normAutofit/>
          </a:bodyPr>
          <a:lstStyle/>
          <a:p>
            <a:pPr rtl="0">
              <a:spcAft>
                <a:spcPts val="600"/>
              </a:spcAft>
            </a:pPr>
            <a:fld id="{CC057153-B650-4DEB-B370-79DDCFDCE934}" type="slidenum">
              <a:rPr lang="en-US" smtClean="0"/>
              <a:pPr rtl="0">
                <a:spcAft>
                  <a:spcPts val="600"/>
                </a:spcAft>
              </a:pPr>
              <a:t>12</a:t>
            </a:fld>
            <a:endParaRPr lang="en-US"/>
          </a:p>
        </p:txBody>
      </p:sp>
      <p:sp>
        <p:nvSpPr>
          <p:cNvPr id="6" name="Title 5">
            <a:extLst>
              <a:ext uri="{FF2B5EF4-FFF2-40B4-BE49-F238E27FC236}">
                <a16:creationId xmlns:a16="http://schemas.microsoft.com/office/drawing/2014/main" id="{9B044C80-2454-5F1A-C4F9-70BFDBDD7795}"/>
              </a:ext>
            </a:extLst>
          </p:cNvPr>
          <p:cNvSpPr>
            <a:spLocks noGrp="1"/>
          </p:cNvSpPr>
          <p:nvPr>
            <p:ph type="title"/>
          </p:nvPr>
        </p:nvSpPr>
        <p:spPr>
          <a:xfrm>
            <a:off x="1880617" y="2957351"/>
            <a:ext cx="8430767" cy="1842020"/>
          </a:xfrm>
        </p:spPr>
        <p:txBody>
          <a:bodyPr anchor="b">
            <a:normAutofit/>
          </a:bodyPr>
          <a:lstStyle/>
          <a:p>
            <a:r>
              <a:rPr lang="en-US" sz="4200"/>
              <a:t>Eierstruktur og utvanning – før og etter emisjon</a:t>
            </a:r>
          </a:p>
        </p:txBody>
      </p:sp>
      <p:graphicFrame>
        <p:nvGraphicFramePr>
          <p:cNvPr id="8" name="Content Placeholder 7">
            <a:extLst>
              <a:ext uri="{FF2B5EF4-FFF2-40B4-BE49-F238E27FC236}">
                <a16:creationId xmlns:a16="http://schemas.microsoft.com/office/drawing/2014/main" id="{974351D0-5528-401B-A08C-A0C789691F2B}"/>
              </a:ext>
            </a:extLst>
          </p:cNvPr>
          <p:cNvGraphicFramePr>
            <a:graphicFrameLocks noGrp="1"/>
          </p:cNvGraphicFramePr>
          <p:nvPr>
            <p:ph sz="quarter" idx="14"/>
          </p:nvPr>
        </p:nvGraphicFramePr>
        <p:xfrm>
          <a:off x="1880681" y="4981692"/>
          <a:ext cx="8430640" cy="1221648"/>
        </p:xfrm>
        <a:graphic>
          <a:graphicData uri="http://schemas.openxmlformats.org/drawingml/2006/table">
            <a:tbl>
              <a:tblPr firstRow="1" bandRow="1">
                <a:tableStyleId>{5C22544A-7EE6-4342-B048-85BDC9FD1C3A}</a:tableStyleId>
              </a:tblPr>
              <a:tblGrid>
                <a:gridCol w="2142604">
                  <a:extLst>
                    <a:ext uri="{9D8B030D-6E8A-4147-A177-3AD203B41FA5}">
                      <a16:colId xmlns:a16="http://schemas.microsoft.com/office/drawing/2014/main" val="173056273"/>
                    </a:ext>
                  </a:extLst>
                </a:gridCol>
                <a:gridCol w="2002828">
                  <a:extLst>
                    <a:ext uri="{9D8B030D-6E8A-4147-A177-3AD203B41FA5}">
                      <a16:colId xmlns:a16="http://schemas.microsoft.com/office/drawing/2014/main" val="328032158"/>
                    </a:ext>
                  </a:extLst>
                </a:gridCol>
                <a:gridCol w="2142604">
                  <a:extLst>
                    <a:ext uri="{9D8B030D-6E8A-4147-A177-3AD203B41FA5}">
                      <a16:colId xmlns:a16="http://schemas.microsoft.com/office/drawing/2014/main" val="1198333727"/>
                    </a:ext>
                  </a:extLst>
                </a:gridCol>
                <a:gridCol w="2142604">
                  <a:extLst>
                    <a:ext uri="{9D8B030D-6E8A-4147-A177-3AD203B41FA5}">
                      <a16:colId xmlns:a16="http://schemas.microsoft.com/office/drawing/2014/main" val="2095094506"/>
                    </a:ext>
                  </a:extLst>
                </a:gridCol>
              </a:tblGrid>
              <a:tr h="407216">
                <a:tc>
                  <a:txBody>
                    <a:bodyPr/>
                    <a:lstStyle/>
                    <a:p>
                      <a:pPr>
                        <a:buNone/>
                      </a:pPr>
                      <a:r>
                        <a:rPr lang="en-US" sz="1800"/>
                        <a:t>Scenario</a:t>
                      </a:r>
                    </a:p>
                  </a:txBody>
                  <a:tcPr marL="92549" marR="92549" marT="46274" marB="46274" anchor="ctr"/>
                </a:tc>
                <a:tc>
                  <a:txBody>
                    <a:bodyPr/>
                    <a:lstStyle/>
                    <a:p>
                      <a:pPr>
                        <a:buNone/>
                      </a:pPr>
                      <a:r>
                        <a:rPr lang="en-US" sz="1800"/>
                        <a:t>Aksjer før</a:t>
                      </a:r>
                    </a:p>
                  </a:txBody>
                  <a:tcPr marL="92549" marR="92549" marT="46274" marB="46274" anchor="ctr"/>
                </a:tc>
                <a:tc>
                  <a:txBody>
                    <a:bodyPr/>
                    <a:lstStyle/>
                    <a:p>
                      <a:pPr>
                        <a:buNone/>
                      </a:pPr>
                      <a:r>
                        <a:rPr lang="en-US" sz="1800"/>
                        <a:t>Aksjer etter</a:t>
                      </a:r>
                    </a:p>
                  </a:txBody>
                  <a:tcPr marL="92549" marR="92549" marT="46274" marB="46274" anchor="ctr"/>
                </a:tc>
                <a:tc>
                  <a:txBody>
                    <a:bodyPr/>
                    <a:lstStyle/>
                    <a:p>
                      <a:pPr>
                        <a:buNone/>
                      </a:pPr>
                      <a:r>
                        <a:rPr lang="en-US" sz="1800"/>
                        <a:t>Utvanning (%)</a:t>
                      </a:r>
                    </a:p>
                  </a:txBody>
                  <a:tcPr marL="92549" marR="92549" marT="46274" marB="46274" anchor="ctr"/>
                </a:tc>
                <a:extLst>
                  <a:ext uri="{0D108BD9-81ED-4DB2-BD59-A6C34878D82A}">
                    <a16:rowId xmlns:a16="http://schemas.microsoft.com/office/drawing/2014/main" val="1885055839"/>
                  </a:ext>
                </a:extLst>
              </a:tr>
              <a:tr h="407216">
                <a:tc>
                  <a:txBody>
                    <a:bodyPr/>
                    <a:lstStyle/>
                    <a:p>
                      <a:pPr>
                        <a:buNone/>
                      </a:pPr>
                      <a:r>
                        <a:rPr lang="en-US" sz="1800"/>
                        <a:t>Minimum</a:t>
                      </a:r>
                    </a:p>
                  </a:txBody>
                  <a:tcPr marL="92549" marR="92549" marT="46274" marB="46274" anchor="ctr"/>
                </a:tc>
                <a:tc>
                  <a:txBody>
                    <a:bodyPr/>
                    <a:lstStyle/>
                    <a:p>
                      <a:pPr>
                        <a:buNone/>
                      </a:pPr>
                      <a:r>
                        <a:rPr lang="en-US" sz="1800"/>
                        <a:t>4 000 000</a:t>
                      </a:r>
                    </a:p>
                  </a:txBody>
                  <a:tcPr marL="92549" marR="92549" marT="46274" marB="46274" anchor="ctr"/>
                </a:tc>
                <a:tc>
                  <a:txBody>
                    <a:bodyPr/>
                    <a:lstStyle/>
                    <a:p>
                      <a:pPr>
                        <a:buNone/>
                      </a:pPr>
                      <a:r>
                        <a:rPr lang="en-US" sz="1800"/>
                        <a:t>4 002 000</a:t>
                      </a:r>
                    </a:p>
                  </a:txBody>
                  <a:tcPr marL="92549" marR="92549" marT="46274" marB="46274" anchor="ctr"/>
                </a:tc>
                <a:tc>
                  <a:txBody>
                    <a:bodyPr/>
                    <a:lstStyle/>
                    <a:p>
                      <a:pPr>
                        <a:buNone/>
                      </a:pPr>
                      <a:r>
                        <a:rPr lang="en-US" sz="1800"/>
                        <a:t>0,05</a:t>
                      </a:r>
                    </a:p>
                  </a:txBody>
                  <a:tcPr marL="92549" marR="92549" marT="46274" marB="46274" anchor="ctr"/>
                </a:tc>
                <a:extLst>
                  <a:ext uri="{0D108BD9-81ED-4DB2-BD59-A6C34878D82A}">
                    <a16:rowId xmlns:a16="http://schemas.microsoft.com/office/drawing/2014/main" val="3599851475"/>
                  </a:ext>
                </a:extLst>
              </a:tr>
              <a:tr h="407216">
                <a:tc>
                  <a:txBody>
                    <a:bodyPr/>
                    <a:lstStyle/>
                    <a:p>
                      <a:pPr>
                        <a:buNone/>
                      </a:pPr>
                      <a:r>
                        <a:rPr lang="en-US" sz="1800"/>
                        <a:t>Maksimum</a:t>
                      </a:r>
                    </a:p>
                  </a:txBody>
                  <a:tcPr marL="92549" marR="92549" marT="46274" marB="46274" anchor="ctr"/>
                </a:tc>
                <a:tc>
                  <a:txBody>
                    <a:bodyPr/>
                    <a:lstStyle/>
                    <a:p>
                      <a:pPr>
                        <a:buNone/>
                      </a:pPr>
                      <a:r>
                        <a:rPr lang="en-US" sz="1800"/>
                        <a:t>4 000 000</a:t>
                      </a:r>
                    </a:p>
                  </a:txBody>
                  <a:tcPr marL="92549" marR="92549" marT="46274" marB="46274" anchor="ctr"/>
                </a:tc>
                <a:tc>
                  <a:txBody>
                    <a:bodyPr/>
                    <a:lstStyle/>
                    <a:p>
                      <a:pPr>
                        <a:buNone/>
                      </a:pPr>
                      <a:r>
                        <a:rPr lang="en-US" sz="1800"/>
                        <a:t>6 000 000</a:t>
                      </a:r>
                    </a:p>
                  </a:txBody>
                  <a:tcPr marL="92549" marR="92549" marT="46274" marB="46274" anchor="ctr"/>
                </a:tc>
                <a:tc>
                  <a:txBody>
                    <a:bodyPr/>
                    <a:lstStyle/>
                    <a:p>
                      <a:pPr>
                        <a:buNone/>
                      </a:pPr>
                      <a:r>
                        <a:rPr lang="en-US" sz="1800"/>
                        <a:t>33,3</a:t>
                      </a:r>
                    </a:p>
                  </a:txBody>
                  <a:tcPr marL="92549" marR="92549" marT="46274" marB="46274" anchor="ctr"/>
                </a:tc>
                <a:extLst>
                  <a:ext uri="{0D108BD9-81ED-4DB2-BD59-A6C34878D82A}">
                    <a16:rowId xmlns:a16="http://schemas.microsoft.com/office/drawing/2014/main" val="1038053643"/>
                  </a:ext>
                </a:extLst>
              </a:tr>
            </a:tbl>
          </a:graphicData>
        </a:graphic>
      </p:graphicFrame>
    </p:spTree>
    <p:extLst>
      <p:ext uri="{BB962C8B-B14F-4D97-AF65-F5344CB8AC3E}">
        <p14:creationId xmlns:p14="http://schemas.microsoft.com/office/powerpoint/2010/main" val="14485387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EB4BE0E-34BE-93A5-3743-41940C352E0E}"/>
              </a:ext>
            </a:extLst>
          </p:cNvPr>
          <p:cNvSpPr>
            <a:spLocks noGrp="1"/>
          </p:cNvSpPr>
          <p:nvPr>
            <p:ph type="dt" sz="half" idx="10"/>
          </p:nvPr>
        </p:nvSpPr>
        <p:spPr/>
        <p:txBody>
          <a:bodyPr/>
          <a:lstStyle/>
          <a:p>
            <a:pPr rtl="0"/>
            <a:r>
              <a:rPr lang="en-US"/>
              <a:t>2/24/2025</a:t>
            </a:r>
          </a:p>
        </p:txBody>
      </p:sp>
      <p:sp>
        <p:nvSpPr>
          <p:cNvPr id="3" name="Plassholder for bunntekst 2">
            <a:extLst>
              <a:ext uri="{FF2B5EF4-FFF2-40B4-BE49-F238E27FC236}">
                <a16:creationId xmlns:a16="http://schemas.microsoft.com/office/drawing/2014/main" id="{B5BAB165-E3A5-DC99-A71A-46E47408D02F}"/>
              </a:ext>
            </a:extLst>
          </p:cNvPr>
          <p:cNvSpPr>
            <a:spLocks noGrp="1"/>
          </p:cNvSpPr>
          <p:nvPr>
            <p:ph type="ftr" sz="quarter" idx="11"/>
          </p:nvPr>
        </p:nvSpPr>
        <p:spPr/>
        <p:txBody>
          <a:bodyPr/>
          <a:lstStyle/>
          <a:p>
            <a:pPr rtl="0"/>
            <a:r>
              <a:rPr lang="nb-no"/>
              <a:t>Bunnteksteksempel</a:t>
            </a:r>
          </a:p>
        </p:txBody>
      </p:sp>
      <p:sp>
        <p:nvSpPr>
          <p:cNvPr id="4" name="Plassholder for lysbildenummer 3">
            <a:extLst>
              <a:ext uri="{FF2B5EF4-FFF2-40B4-BE49-F238E27FC236}">
                <a16:creationId xmlns:a16="http://schemas.microsoft.com/office/drawing/2014/main" id="{EB42B801-D868-C201-B301-A0A84579BB4A}"/>
              </a:ext>
            </a:extLst>
          </p:cNvPr>
          <p:cNvSpPr>
            <a:spLocks noGrp="1"/>
          </p:cNvSpPr>
          <p:nvPr>
            <p:ph type="sldNum" sz="quarter" idx="12"/>
          </p:nvPr>
        </p:nvSpPr>
        <p:spPr/>
        <p:txBody>
          <a:bodyPr/>
          <a:lstStyle/>
          <a:p>
            <a:pPr rtl="0"/>
            <a:fld id="{CC057153-B650-4DEB-B370-79DDCFDCE934}" type="slidenum">
              <a:rPr lang="en-US" smtClean="0"/>
              <a:pPr rtl="0"/>
              <a:t>13</a:t>
            </a:fld>
            <a:endParaRPr lang="en-US"/>
          </a:p>
        </p:txBody>
      </p:sp>
      <p:pic>
        <p:nvPicPr>
          <p:cNvPr id="8" name="Bilde 7" descr="The image shows a construction site with heavy machinery, including an excavator and a bulldozer, operated by workers wearing safety vests, amidst a wooded area with trees and dirt.&#10;&#10;KI-generert innhold kan være feil.">
            <a:extLst>
              <a:ext uri="{FF2B5EF4-FFF2-40B4-BE49-F238E27FC236}">
                <a16:creationId xmlns:a16="http://schemas.microsoft.com/office/drawing/2014/main" id="{F6BE5195-BE23-3E38-D1FD-564F59523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Bilde 8" descr="The image shows a man, presumably Andrￃﾨ Vesterdal, in a professional setting, likely with various certifications and titles displayed on a wall.&#10;&#10;KI-generert innhold kan være feil.">
            <a:extLst>
              <a:ext uri="{FF2B5EF4-FFF2-40B4-BE49-F238E27FC236}">
                <a16:creationId xmlns:a16="http://schemas.microsoft.com/office/drawing/2014/main" id="{EE6F969A-9865-E8D7-87D6-7552A579BB02}"/>
              </a:ext>
            </a:extLst>
          </p:cNvPr>
          <p:cNvPicPr>
            <a:picLocks noChangeAspect="1"/>
          </p:cNvPicPr>
          <p:nvPr/>
        </p:nvPicPr>
        <p:blipFill>
          <a:blip r:embed="rId3"/>
          <a:stretch>
            <a:fillRect/>
          </a:stretch>
        </p:blipFill>
        <p:spPr>
          <a:xfrm>
            <a:off x="4722799" y="136525"/>
            <a:ext cx="7364117" cy="5513836"/>
          </a:xfrm>
          <a:prstGeom prst="rect">
            <a:avLst/>
          </a:prstGeom>
        </p:spPr>
      </p:pic>
    </p:spTree>
    <p:extLst>
      <p:ext uri="{BB962C8B-B14F-4D97-AF65-F5344CB8AC3E}">
        <p14:creationId xmlns:p14="http://schemas.microsoft.com/office/powerpoint/2010/main" val="1290848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09353-FF47-B648-BB9F-8691DCEE9733}"/>
            </a:ext>
          </a:extLst>
        </p:cNvPr>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B0E18E9-7191-D1A5-972E-7DC9FEC35EDE}"/>
              </a:ext>
            </a:extLst>
          </p:cNvPr>
          <p:cNvSpPr>
            <a:spLocks noGrp="1"/>
          </p:cNvSpPr>
          <p:nvPr>
            <p:ph type="dt" sz="half" idx="10"/>
          </p:nvPr>
        </p:nvSpPr>
        <p:spPr/>
        <p:txBody>
          <a:bodyPr/>
          <a:lstStyle/>
          <a:p>
            <a:pPr rtl="0"/>
            <a:r>
              <a:rPr lang="en-US"/>
              <a:t>2/24/2025</a:t>
            </a:r>
          </a:p>
        </p:txBody>
      </p:sp>
      <p:sp>
        <p:nvSpPr>
          <p:cNvPr id="3" name="Plassholder for bunntekst 2">
            <a:extLst>
              <a:ext uri="{FF2B5EF4-FFF2-40B4-BE49-F238E27FC236}">
                <a16:creationId xmlns:a16="http://schemas.microsoft.com/office/drawing/2014/main" id="{77EDDA82-B279-42A5-423F-41D4F81A9402}"/>
              </a:ext>
            </a:extLst>
          </p:cNvPr>
          <p:cNvSpPr>
            <a:spLocks noGrp="1"/>
          </p:cNvSpPr>
          <p:nvPr>
            <p:ph type="ftr" sz="quarter" idx="11"/>
          </p:nvPr>
        </p:nvSpPr>
        <p:spPr/>
        <p:txBody>
          <a:bodyPr/>
          <a:lstStyle/>
          <a:p>
            <a:pPr rtl="0"/>
            <a:r>
              <a:rPr lang="nb-no"/>
              <a:t>Bunnteksteksempel</a:t>
            </a:r>
          </a:p>
        </p:txBody>
      </p:sp>
      <p:sp>
        <p:nvSpPr>
          <p:cNvPr id="4" name="Plassholder for lysbildenummer 3">
            <a:extLst>
              <a:ext uri="{FF2B5EF4-FFF2-40B4-BE49-F238E27FC236}">
                <a16:creationId xmlns:a16="http://schemas.microsoft.com/office/drawing/2014/main" id="{FC0E9C41-09C2-F1C3-B901-C37B7B307673}"/>
              </a:ext>
            </a:extLst>
          </p:cNvPr>
          <p:cNvSpPr>
            <a:spLocks noGrp="1"/>
          </p:cNvSpPr>
          <p:nvPr>
            <p:ph type="sldNum" sz="quarter" idx="12"/>
          </p:nvPr>
        </p:nvSpPr>
        <p:spPr/>
        <p:txBody>
          <a:bodyPr/>
          <a:lstStyle/>
          <a:p>
            <a:pPr rtl="0"/>
            <a:fld id="{CC057153-B650-4DEB-B370-79DDCFDCE934}" type="slidenum">
              <a:rPr lang="en-US" smtClean="0"/>
              <a:pPr rtl="0"/>
              <a:t>14</a:t>
            </a:fld>
            <a:endParaRPr lang="en-US"/>
          </a:p>
        </p:txBody>
      </p:sp>
      <p:pic>
        <p:nvPicPr>
          <p:cNvPr id="8" name="Bilde 7" descr="The image shows a construction site with heavy machinery, including an excavator and a bulldozer, operated by workers wearing safety vests, amidst a wooded area with trees and dirt.&#10;&#10;KI-generert innhold kan være feil.">
            <a:extLst>
              <a:ext uri="{FF2B5EF4-FFF2-40B4-BE49-F238E27FC236}">
                <a16:creationId xmlns:a16="http://schemas.microsoft.com/office/drawing/2014/main" id="{0672F60B-C4A6-335E-4DDA-1EEC8C0C5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Bilde 4" descr="The image shows Arild Kolstad, a former CEO and leader in the construction industry, standing in front of a building, possibly his company.&#10;&#10;KI-generert innhold kan være feil.">
            <a:extLst>
              <a:ext uri="{FF2B5EF4-FFF2-40B4-BE49-F238E27FC236}">
                <a16:creationId xmlns:a16="http://schemas.microsoft.com/office/drawing/2014/main" id="{9DFE2FB4-9A16-315D-E8C9-F2E0CA06F46A}"/>
              </a:ext>
            </a:extLst>
          </p:cNvPr>
          <p:cNvPicPr>
            <a:picLocks noChangeAspect="1"/>
          </p:cNvPicPr>
          <p:nvPr/>
        </p:nvPicPr>
        <p:blipFill>
          <a:blip r:embed="rId3"/>
          <a:stretch>
            <a:fillRect/>
          </a:stretch>
        </p:blipFill>
        <p:spPr>
          <a:xfrm>
            <a:off x="5152172" y="183864"/>
            <a:ext cx="6809718" cy="5132953"/>
          </a:xfrm>
          <a:prstGeom prst="rect">
            <a:avLst/>
          </a:prstGeom>
        </p:spPr>
      </p:pic>
    </p:spTree>
    <p:extLst>
      <p:ext uri="{BB962C8B-B14F-4D97-AF65-F5344CB8AC3E}">
        <p14:creationId xmlns:p14="http://schemas.microsoft.com/office/powerpoint/2010/main" val="583481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6C863-2F10-6D74-77A0-8EA3FA2DB2DF}"/>
            </a:ext>
          </a:extLst>
        </p:cNvPr>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BAF0800-C80C-49B8-F3F0-86FF65632048}"/>
              </a:ext>
            </a:extLst>
          </p:cNvPr>
          <p:cNvSpPr>
            <a:spLocks noGrp="1"/>
          </p:cNvSpPr>
          <p:nvPr>
            <p:ph type="dt" sz="half" idx="10"/>
          </p:nvPr>
        </p:nvSpPr>
        <p:spPr/>
        <p:txBody>
          <a:bodyPr/>
          <a:lstStyle/>
          <a:p>
            <a:pPr rtl="0"/>
            <a:r>
              <a:rPr lang="en-US"/>
              <a:t>2/24/2025</a:t>
            </a:r>
          </a:p>
        </p:txBody>
      </p:sp>
      <p:sp>
        <p:nvSpPr>
          <p:cNvPr id="3" name="Plassholder for bunntekst 2">
            <a:extLst>
              <a:ext uri="{FF2B5EF4-FFF2-40B4-BE49-F238E27FC236}">
                <a16:creationId xmlns:a16="http://schemas.microsoft.com/office/drawing/2014/main" id="{C040A6C8-E47A-EF18-2D86-514503BCA935}"/>
              </a:ext>
            </a:extLst>
          </p:cNvPr>
          <p:cNvSpPr>
            <a:spLocks noGrp="1"/>
          </p:cNvSpPr>
          <p:nvPr>
            <p:ph type="ftr" sz="quarter" idx="11"/>
          </p:nvPr>
        </p:nvSpPr>
        <p:spPr/>
        <p:txBody>
          <a:bodyPr/>
          <a:lstStyle/>
          <a:p>
            <a:pPr rtl="0"/>
            <a:r>
              <a:rPr lang="nb-no"/>
              <a:t>Bunnteksteksempel</a:t>
            </a:r>
          </a:p>
        </p:txBody>
      </p:sp>
      <p:sp>
        <p:nvSpPr>
          <p:cNvPr id="4" name="Plassholder for lysbildenummer 3">
            <a:extLst>
              <a:ext uri="{FF2B5EF4-FFF2-40B4-BE49-F238E27FC236}">
                <a16:creationId xmlns:a16="http://schemas.microsoft.com/office/drawing/2014/main" id="{DFB0B1F6-7CE0-74B4-6C1E-EE112F05DD2A}"/>
              </a:ext>
            </a:extLst>
          </p:cNvPr>
          <p:cNvSpPr>
            <a:spLocks noGrp="1"/>
          </p:cNvSpPr>
          <p:nvPr>
            <p:ph type="sldNum" sz="quarter" idx="12"/>
          </p:nvPr>
        </p:nvSpPr>
        <p:spPr/>
        <p:txBody>
          <a:bodyPr/>
          <a:lstStyle/>
          <a:p>
            <a:pPr rtl="0"/>
            <a:fld id="{CC057153-B650-4DEB-B370-79DDCFDCE934}" type="slidenum">
              <a:rPr lang="en-US" smtClean="0"/>
              <a:pPr rtl="0"/>
              <a:t>15</a:t>
            </a:fld>
            <a:endParaRPr lang="en-US"/>
          </a:p>
        </p:txBody>
      </p:sp>
      <p:pic>
        <p:nvPicPr>
          <p:cNvPr id="8" name="Bilde 7" descr="The image shows a construction site with heavy machinery, including an excavator and a bulldozer, operated by workers wearing safety vests, amidst a wooded area with trees and dirt.&#10;&#10;KI-generert innhold kan være feil.">
            <a:extLst>
              <a:ext uri="{FF2B5EF4-FFF2-40B4-BE49-F238E27FC236}">
                <a16:creationId xmlns:a16="http://schemas.microsoft.com/office/drawing/2014/main" id="{6CB9BFD4-B5CD-419F-153F-3425B3088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Bilde 5" descr="A professional resume for Kjetil Numme, listing his education, work experience, and certifications in various roles related to construction and landscaping.&#10;&#10;KI-generert innhold kan være feil.">
            <a:extLst>
              <a:ext uri="{FF2B5EF4-FFF2-40B4-BE49-F238E27FC236}">
                <a16:creationId xmlns:a16="http://schemas.microsoft.com/office/drawing/2014/main" id="{82DE89D3-DBD5-1D1B-B9AB-94B82A4F297F}"/>
              </a:ext>
            </a:extLst>
          </p:cNvPr>
          <p:cNvPicPr>
            <a:picLocks noChangeAspect="1"/>
          </p:cNvPicPr>
          <p:nvPr/>
        </p:nvPicPr>
        <p:blipFill>
          <a:blip r:embed="rId3"/>
          <a:stretch>
            <a:fillRect/>
          </a:stretch>
        </p:blipFill>
        <p:spPr>
          <a:xfrm>
            <a:off x="5180816" y="136524"/>
            <a:ext cx="6838148" cy="5154383"/>
          </a:xfrm>
          <a:prstGeom prst="rect">
            <a:avLst/>
          </a:prstGeom>
        </p:spPr>
      </p:pic>
    </p:spTree>
    <p:extLst>
      <p:ext uri="{BB962C8B-B14F-4D97-AF65-F5344CB8AC3E}">
        <p14:creationId xmlns:p14="http://schemas.microsoft.com/office/powerpoint/2010/main" val="81688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AC7FE2-A7F9-0E84-CD82-ADBDF8414FCF}"/>
              </a:ext>
            </a:extLst>
          </p:cNvPr>
          <p:cNvSpPr>
            <a:spLocks noGrp="1"/>
          </p:cNvSpPr>
          <p:nvPr>
            <p:ph type="ftr" sz="quarter" idx="11"/>
          </p:nvPr>
        </p:nvSpPr>
        <p:spPr>
          <a:xfrm rot="5400000">
            <a:off x="-1131161" y="1592957"/>
            <a:ext cx="2973522" cy="365125"/>
          </a:xfrm>
        </p:spPr>
        <p:txBody>
          <a:bodyPr anchor="ctr">
            <a:normAutofit/>
          </a:bodyPr>
          <a:lstStyle/>
          <a:p>
            <a:pPr rtl="0">
              <a:spcAft>
                <a:spcPts val="600"/>
              </a:spcAft>
            </a:pPr>
            <a:r>
              <a:rPr lang="nb-no"/>
              <a:t>Bunnteksteksempel</a:t>
            </a:r>
          </a:p>
        </p:txBody>
      </p:sp>
      <p:sp>
        <p:nvSpPr>
          <p:cNvPr id="4" name="Slide Number Placeholder 3">
            <a:extLst>
              <a:ext uri="{FF2B5EF4-FFF2-40B4-BE49-F238E27FC236}">
                <a16:creationId xmlns:a16="http://schemas.microsoft.com/office/drawing/2014/main" id="{DC04962C-7682-244D-82FB-3671FE201675}"/>
              </a:ext>
            </a:extLst>
          </p:cNvPr>
          <p:cNvSpPr>
            <a:spLocks noGrp="1"/>
          </p:cNvSpPr>
          <p:nvPr>
            <p:ph type="sldNum" sz="quarter" idx="12"/>
          </p:nvPr>
        </p:nvSpPr>
        <p:spPr>
          <a:xfrm>
            <a:off x="11512296" y="6356350"/>
            <a:ext cx="574620" cy="365125"/>
          </a:xfrm>
        </p:spPr>
        <p:txBody>
          <a:bodyPr anchor="ctr">
            <a:normAutofit/>
          </a:bodyPr>
          <a:lstStyle/>
          <a:p>
            <a:pPr rtl="0">
              <a:spcAft>
                <a:spcPts val="600"/>
              </a:spcAft>
            </a:pPr>
            <a:fld id="{CC057153-B650-4DEB-B370-79DDCFDCE934}" type="slidenum">
              <a:rPr lang="en-US" smtClean="0"/>
              <a:pPr rtl="0">
                <a:spcAft>
                  <a:spcPts val="600"/>
                </a:spcAft>
              </a:pPr>
              <a:t>16</a:t>
            </a:fld>
            <a:endParaRPr lang="en-US"/>
          </a:p>
        </p:txBody>
      </p:sp>
      <p:sp>
        <p:nvSpPr>
          <p:cNvPr id="6" name="Title 5">
            <a:extLst>
              <a:ext uri="{FF2B5EF4-FFF2-40B4-BE49-F238E27FC236}">
                <a16:creationId xmlns:a16="http://schemas.microsoft.com/office/drawing/2014/main" id="{43522134-63F9-FE19-3556-62C8CE1300FF}"/>
              </a:ext>
            </a:extLst>
          </p:cNvPr>
          <p:cNvSpPr>
            <a:spLocks noGrp="1"/>
          </p:cNvSpPr>
          <p:nvPr>
            <p:ph type="title"/>
          </p:nvPr>
        </p:nvSpPr>
        <p:spPr>
          <a:xfrm>
            <a:off x="841248" y="457200"/>
            <a:ext cx="7342307" cy="1133856"/>
          </a:xfrm>
        </p:spPr>
        <p:txBody>
          <a:bodyPr anchor="b">
            <a:normAutofit/>
          </a:bodyPr>
          <a:lstStyle/>
          <a:p>
            <a:r>
              <a:rPr lang="en-US" sz="3800"/>
              <a:t>Use of proceeds – milepæler og kapitalbruk</a:t>
            </a:r>
          </a:p>
        </p:txBody>
      </p:sp>
      <p:graphicFrame>
        <p:nvGraphicFramePr>
          <p:cNvPr id="8" name="Content Placeholder 7">
            <a:extLst>
              <a:ext uri="{FF2B5EF4-FFF2-40B4-BE49-F238E27FC236}">
                <a16:creationId xmlns:a16="http://schemas.microsoft.com/office/drawing/2014/main" id="{C1B430D1-2ECA-4A94-BB25-9DEE9302F078}"/>
              </a:ext>
            </a:extLst>
          </p:cNvPr>
          <p:cNvGraphicFramePr>
            <a:graphicFrameLocks noGrp="1"/>
          </p:cNvGraphicFramePr>
          <p:nvPr>
            <p:ph sz="quarter" idx="13"/>
          </p:nvPr>
        </p:nvGraphicFramePr>
        <p:xfrm>
          <a:off x="841248" y="2330577"/>
          <a:ext cx="10424160" cy="2654050"/>
        </p:xfrm>
        <a:graphic>
          <a:graphicData uri="http://schemas.openxmlformats.org/drawingml/2006/table">
            <a:tbl>
              <a:tblPr firstRow="1" bandRow="1">
                <a:tableStyleId>{5C22544A-7EE6-4342-B048-85BDC9FD1C3A}</a:tableStyleId>
              </a:tblPr>
              <a:tblGrid>
                <a:gridCol w="5585812">
                  <a:extLst>
                    <a:ext uri="{9D8B030D-6E8A-4147-A177-3AD203B41FA5}">
                      <a16:colId xmlns:a16="http://schemas.microsoft.com/office/drawing/2014/main" val="2650993407"/>
                    </a:ext>
                  </a:extLst>
                </a:gridCol>
                <a:gridCol w="4838348">
                  <a:extLst>
                    <a:ext uri="{9D8B030D-6E8A-4147-A177-3AD203B41FA5}">
                      <a16:colId xmlns:a16="http://schemas.microsoft.com/office/drawing/2014/main" val="2604185698"/>
                    </a:ext>
                  </a:extLst>
                </a:gridCol>
              </a:tblGrid>
              <a:tr h="530810">
                <a:tc>
                  <a:txBody>
                    <a:bodyPr/>
                    <a:lstStyle/>
                    <a:p>
                      <a:pPr>
                        <a:buNone/>
                      </a:pPr>
                      <a:r>
                        <a:rPr lang="en-US" sz="2400"/>
                        <a:t>Milepæl</a:t>
                      </a:r>
                    </a:p>
                  </a:txBody>
                  <a:tcPr marL="120638" marR="120638" marT="60319" marB="60319" anchor="ctr"/>
                </a:tc>
                <a:tc>
                  <a:txBody>
                    <a:bodyPr/>
                    <a:lstStyle/>
                    <a:p>
                      <a:pPr>
                        <a:buNone/>
                      </a:pPr>
                      <a:r>
                        <a:rPr lang="en-US" sz="2400"/>
                        <a:t>Kapitalbruk (MNOK)</a:t>
                      </a:r>
                    </a:p>
                  </a:txBody>
                  <a:tcPr marL="120638" marR="120638" marT="60319" marB="60319" anchor="ctr"/>
                </a:tc>
                <a:extLst>
                  <a:ext uri="{0D108BD9-81ED-4DB2-BD59-A6C34878D82A}">
                    <a16:rowId xmlns:a16="http://schemas.microsoft.com/office/drawing/2014/main" val="2127751825"/>
                  </a:ext>
                </a:extLst>
              </a:tr>
              <a:tr h="530810">
                <a:tc>
                  <a:txBody>
                    <a:bodyPr/>
                    <a:lstStyle/>
                    <a:p>
                      <a:pPr>
                        <a:buNone/>
                      </a:pPr>
                      <a:r>
                        <a:rPr lang="en-US" sz="2400"/>
                        <a:t>M1: Oppstart/rigg</a:t>
                      </a:r>
                    </a:p>
                  </a:txBody>
                  <a:tcPr marL="120638" marR="120638" marT="60319" marB="60319" anchor="ctr"/>
                </a:tc>
                <a:tc>
                  <a:txBody>
                    <a:bodyPr/>
                    <a:lstStyle/>
                    <a:p>
                      <a:pPr>
                        <a:buNone/>
                      </a:pPr>
                      <a:r>
                        <a:rPr lang="en-US" sz="2400"/>
                        <a:t>2,5</a:t>
                      </a:r>
                    </a:p>
                  </a:txBody>
                  <a:tcPr marL="120638" marR="120638" marT="60319" marB="60319" anchor="ctr"/>
                </a:tc>
                <a:extLst>
                  <a:ext uri="{0D108BD9-81ED-4DB2-BD59-A6C34878D82A}">
                    <a16:rowId xmlns:a16="http://schemas.microsoft.com/office/drawing/2014/main" val="2284527658"/>
                  </a:ext>
                </a:extLst>
              </a:tr>
              <a:tr h="530810">
                <a:tc>
                  <a:txBody>
                    <a:bodyPr/>
                    <a:lstStyle/>
                    <a:p>
                      <a:pPr>
                        <a:buNone/>
                      </a:pPr>
                      <a:r>
                        <a:rPr lang="en-US" sz="2400"/>
                        <a:t>M2: Produksjonskapasitet</a:t>
                      </a:r>
                    </a:p>
                  </a:txBody>
                  <a:tcPr marL="120638" marR="120638" marT="60319" marB="60319" anchor="ctr"/>
                </a:tc>
                <a:tc>
                  <a:txBody>
                    <a:bodyPr/>
                    <a:lstStyle/>
                    <a:p>
                      <a:pPr>
                        <a:buNone/>
                      </a:pPr>
                      <a:r>
                        <a:rPr lang="en-US" sz="2400"/>
                        <a:t>9,9</a:t>
                      </a:r>
                    </a:p>
                  </a:txBody>
                  <a:tcPr marL="120638" marR="120638" marT="60319" marB="60319" anchor="ctr"/>
                </a:tc>
                <a:extLst>
                  <a:ext uri="{0D108BD9-81ED-4DB2-BD59-A6C34878D82A}">
                    <a16:rowId xmlns:a16="http://schemas.microsoft.com/office/drawing/2014/main" val="1108863828"/>
                  </a:ext>
                </a:extLst>
              </a:tr>
              <a:tr h="530810">
                <a:tc>
                  <a:txBody>
                    <a:bodyPr/>
                    <a:lstStyle/>
                    <a:p>
                      <a:pPr>
                        <a:buNone/>
                      </a:pPr>
                      <a:r>
                        <a:rPr lang="en-US" sz="2400"/>
                        <a:t>M3: Kommersiell oppskalering</a:t>
                      </a:r>
                    </a:p>
                  </a:txBody>
                  <a:tcPr marL="120638" marR="120638" marT="60319" marB="60319" anchor="ctr"/>
                </a:tc>
                <a:tc>
                  <a:txBody>
                    <a:bodyPr/>
                    <a:lstStyle/>
                    <a:p>
                      <a:pPr>
                        <a:buNone/>
                      </a:pPr>
                      <a:r>
                        <a:rPr lang="en-US" sz="2400"/>
                        <a:t>6,0</a:t>
                      </a:r>
                    </a:p>
                  </a:txBody>
                  <a:tcPr marL="120638" marR="120638" marT="60319" marB="60319" anchor="ctr"/>
                </a:tc>
                <a:extLst>
                  <a:ext uri="{0D108BD9-81ED-4DB2-BD59-A6C34878D82A}">
                    <a16:rowId xmlns:a16="http://schemas.microsoft.com/office/drawing/2014/main" val="4027499589"/>
                  </a:ext>
                </a:extLst>
              </a:tr>
              <a:tr h="530810">
                <a:tc>
                  <a:txBody>
                    <a:bodyPr/>
                    <a:lstStyle/>
                    <a:p>
                      <a:pPr>
                        <a:buNone/>
                      </a:pPr>
                      <a:r>
                        <a:rPr lang="en-US" sz="2400"/>
                        <a:t>M4: Videreforedling</a:t>
                      </a:r>
                    </a:p>
                  </a:txBody>
                  <a:tcPr marL="120638" marR="120638" marT="60319" marB="60319" anchor="ctr"/>
                </a:tc>
                <a:tc>
                  <a:txBody>
                    <a:bodyPr/>
                    <a:lstStyle/>
                    <a:p>
                      <a:pPr>
                        <a:buNone/>
                      </a:pPr>
                      <a:r>
                        <a:rPr lang="en-US" sz="2400"/>
                        <a:t>1,6</a:t>
                      </a:r>
                    </a:p>
                  </a:txBody>
                  <a:tcPr marL="120638" marR="120638" marT="60319" marB="60319" anchor="ctr"/>
                </a:tc>
                <a:extLst>
                  <a:ext uri="{0D108BD9-81ED-4DB2-BD59-A6C34878D82A}">
                    <a16:rowId xmlns:a16="http://schemas.microsoft.com/office/drawing/2014/main" val="1067985703"/>
                  </a:ext>
                </a:extLst>
              </a:tr>
            </a:tbl>
          </a:graphicData>
        </a:graphic>
      </p:graphicFrame>
    </p:spTree>
    <p:extLst>
      <p:ext uri="{BB962C8B-B14F-4D97-AF65-F5344CB8AC3E}">
        <p14:creationId xmlns:p14="http://schemas.microsoft.com/office/powerpoint/2010/main" val="28468858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3B1914-3772-5EF2-EF67-6185CB4AD8A6}"/>
              </a:ext>
            </a:extLst>
          </p:cNvPr>
          <p:cNvSpPr>
            <a:spLocks noGrp="1"/>
          </p:cNvSpPr>
          <p:nvPr>
            <p:ph type="ftr" sz="quarter" idx="16"/>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329AB33B-9CE3-4267-506B-F3C4009DF277}"/>
              </a:ext>
            </a:extLst>
          </p:cNvPr>
          <p:cNvSpPr>
            <a:spLocks noGrp="1"/>
          </p:cNvSpPr>
          <p:nvPr>
            <p:ph type="sldNum" sz="quarter" idx="17"/>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17</a:t>
            </a:fld>
            <a:endParaRPr lang="en-US"/>
          </a:p>
        </p:txBody>
      </p:sp>
      <p:pic>
        <p:nvPicPr>
          <p:cNvPr id="7" name="Content Placeholder 6" descr="Bilde av en forretningsmann som holder fast i en haug med kryptovalutaballonger på toppen av en graf mot hvit bakgrunn">
            <a:extLst>
              <a:ext uri="{FF2B5EF4-FFF2-40B4-BE49-F238E27FC236}">
                <a16:creationId xmlns:a16="http://schemas.microsoft.com/office/drawing/2014/main" id="{57539E9E-2F13-4D4E-A223-884549394CA1}"/>
              </a:ext>
            </a:extLst>
          </p:cNvPr>
          <p:cNvPicPr>
            <a:picLocks noGrp="1" noChangeAspect="1"/>
          </p:cNvPicPr>
          <p:nvPr>
            <p:ph type="pic" sz="quarter" idx="13"/>
          </p:nvPr>
        </p:nvPicPr>
        <p:blipFill>
          <a:blip r:embed="rId3"/>
          <a:srcRect l="43707" r="5986" b="-1"/>
          <a:stretch>
            <a:fillRect/>
          </a:stretch>
        </p:blipFill>
        <p:spPr>
          <a:xfrm>
            <a:off x="20" y="1"/>
            <a:ext cx="4023340" cy="6858000"/>
          </a:xfrm>
        </p:spPr>
      </p:pic>
      <p:sp>
        <p:nvSpPr>
          <p:cNvPr id="8" name="TextBox 7">
            <a:extLst>
              <a:ext uri="{FF2B5EF4-FFF2-40B4-BE49-F238E27FC236}">
                <a16:creationId xmlns:a16="http://schemas.microsoft.com/office/drawing/2014/main" id="{45F43F1B-2DD7-4F14-BBC4-BC8D93E1580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80560" y="1380744"/>
            <a:ext cx="6858000" cy="4983480"/>
          </a:xfrm>
          <a:prstGeom prst="rect">
            <a:avLst/>
          </a:prstGeom>
        </p:spPr>
        <p:txBody>
          <a:bodyPr>
            <a:normAutofit/>
          </a:bodyPr>
          <a:lstStyle/>
          <a:p>
            <a:pPr marL="0" indent="0">
              <a:spcBef>
                <a:spcPts val="2500"/>
              </a:spcBef>
              <a:spcAft>
                <a:spcPts val="600"/>
              </a:spcAft>
              <a:buSzPct val="80000"/>
              <a:buNone/>
            </a:pPr>
            <a:r>
              <a:rPr lang="en-US" sz="1400" b="1"/>
              <a:t>Oppstart og markedsrisiko</a:t>
            </a:r>
          </a:p>
          <a:p>
            <a:pPr marL="0" lvl="1" indent="0">
              <a:spcBef>
                <a:spcPts val="1000"/>
              </a:spcBef>
              <a:spcAft>
                <a:spcPts val="600"/>
              </a:spcAft>
              <a:buSzPct val="80000"/>
              <a:buNone/>
            </a:pPr>
            <a:r>
              <a:rPr lang="en-US" sz="1400"/>
              <a:t>Oppstartsforsinkelser og markedssvingninger er sentrale risikofaktorer som kan påvirke prosjektets fremdrift og lønnsomhet.</a:t>
            </a:r>
          </a:p>
          <a:p>
            <a:pPr marL="0" indent="0">
              <a:spcBef>
                <a:spcPts val="2500"/>
              </a:spcBef>
              <a:spcAft>
                <a:spcPts val="600"/>
              </a:spcAft>
              <a:buSzPct val="80000"/>
              <a:buNone/>
            </a:pPr>
            <a:r>
              <a:rPr lang="en-US" sz="1400" b="1"/>
              <a:t>Kostnadskontroll og buffer</a:t>
            </a:r>
          </a:p>
          <a:p>
            <a:pPr marL="0" lvl="1" indent="0">
              <a:spcBef>
                <a:spcPts val="1000"/>
              </a:spcBef>
              <a:spcAft>
                <a:spcPts val="600"/>
              </a:spcAft>
              <a:buSzPct val="80000"/>
              <a:buNone/>
            </a:pPr>
            <a:r>
              <a:rPr lang="en-US" sz="1400"/>
              <a:t>Kostnadsrisiko håndteres med løpende kontroll og økonomisk buffer for uforutsette utgifter for å sikre prosjektets stabilitet.</a:t>
            </a:r>
          </a:p>
          <a:p>
            <a:pPr marL="0" indent="0">
              <a:spcBef>
                <a:spcPts val="2500"/>
              </a:spcBef>
              <a:spcAft>
                <a:spcPts val="600"/>
              </a:spcAft>
              <a:buSzPct val="80000"/>
              <a:buNone/>
            </a:pPr>
            <a:r>
              <a:rPr lang="en-US" sz="1400" b="1"/>
              <a:t>Miljø- og regulatoriske krav</a:t>
            </a:r>
          </a:p>
          <a:p>
            <a:pPr marL="0" lvl="1" indent="0">
              <a:spcBef>
                <a:spcPts val="1000"/>
              </a:spcBef>
              <a:spcAft>
                <a:spcPts val="600"/>
              </a:spcAft>
              <a:buSzPct val="80000"/>
              <a:buNone/>
            </a:pPr>
            <a:r>
              <a:rPr lang="en-US" sz="1400"/>
              <a:t>Selskapet følger strenge HMS-systemer, risikovurderinger og myndighetskrav for å sikre miljø- og regelverksmessig etterlevelse.</a:t>
            </a:r>
          </a:p>
          <a:p>
            <a:pPr marL="0" indent="0">
              <a:spcBef>
                <a:spcPts val="2500"/>
              </a:spcBef>
              <a:spcAft>
                <a:spcPts val="600"/>
              </a:spcAft>
              <a:buSzPct val="80000"/>
              <a:buNone/>
            </a:pPr>
            <a:r>
              <a:rPr lang="en-US" sz="1400" b="1"/>
              <a:t>Investorråd og risikovurdering</a:t>
            </a:r>
          </a:p>
          <a:p>
            <a:pPr marL="0" lvl="1" indent="0">
              <a:spcBef>
                <a:spcPts val="1000"/>
              </a:spcBef>
              <a:spcAft>
                <a:spcPts val="600"/>
              </a:spcAft>
              <a:buSzPct val="80000"/>
              <a:buNone/>
            </a:pPr>
            <a:r>
              <a:rPr lang="en-US" sz="1400"/>
              <a:t>Investorer bør nøye vurdere prospektet og søke uavhengig rådgivning for å forstå risikoene ved investering i unoterte aksjer.</a:t>
            </a:r>
          </a:p>
        </p:txBody>
      </p:sp>
      <p:sp>
        <p:nvSpPr>
          <p:cNvPr id="6" name="Title 5">
            <a:extLst>
              <a:ext uri="{FF2B5EF4-FFF2-40B4-BE49-F238E27FC236}">
                <a16:creationId xmlns:a16="http://schemas.microsoft.com/office/drawing/2014/main" id="{340DF561-09E8-3399-16E9-2F03B97CFC97}"/>
              </a:ext>
            </a:extLst>
          </p:cNvPr>
          <p:cNvSpPr>
            <a:spLocks noGrp="1"/>
          </p:cNvSpPr>
          <p:nvPr>
            <p:ph type="title"/>
          </p:nvPr>
        </p:nvSpPr>
        <p:spPr>
          <a:xfrm>
            <a:off x="4480560" y="320040"/>
            <a:ext cx="6858000" cy="932688"/>
          </a:xfrm>
        </p:spPr>
        <p:txBody>
          <a:bodyPr vert="horz" lIns="91440" tIns="45720" rIns="91440" bIns="45720" rtlCol="0" anchor="b">
            <a:normAutofit/>
          </a:bodyPr>
          <a:lstStyle/>
          <a:p>
            <a:r>
              <a:rPr lang="nb-no" sz="3000" kern="1200">
                <a:latin typeface="+mj-lt"/>
                <a:ea typeface="+mj-ea"/>
                <a:cs typeface="+mj-cs"/>
              </a:rPr>
              <a:t>Risiko – oppstart, marked, kostnader og miljøkrav</a:t>
            </a:r>
          </a:p>
        </p:txBody>
      </p:sp>
    </p:spTree>
    <p:extLst>
      <p:ext uri="{BB962C8B-B14F-4D97-AF65-F5344CB8AC3E}">
        <p14:creationId xmlns:p14="http://schemas.microsoft.com/office/powerpoint/2010/main" val="2028849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CCA143-90C0-76D3-7804-DA75C2682481}"/>
              </a:ext>
            </a:extLst>
          </p:cNvPr>
          <p:cNvSpPr>
            <a:spLocks noGrp="1"/>
          </p:cNvSpPr>
          <p:nvPr>
            <p:ph type="ftr" sz="quarter" idx="11"/>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E0A58691-9966-483A-CC58-7C622CABE31A}"/>
              </a:ext>
            </a:extLst>
          </p:cNvPr>
          <p:cNvSpPr>
            <a:spLocks noGrp="1"/>
          </p:cNvSpPr>
          <p:nvPr>
            <p:ph type="sldNum" sz="quarter" idx="12"/>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18</a:t>
            </a:fld>
            <a:endParaRPr lang="en-US"/>
          </a:p>
        </p:txBody>
      </p:sp>
      <p:pic>
        <p:nvPicPr>
          <p:cNvPr id="7" name="Content Placeholder 6" descr="Annonseundersøkelse">
            <a:extLst>
              <a:ext uri="{FF2B5EF4-FFF2-40B4-BE49-F238E27FC236}">
                <a16:creationId xmlns:a16="http://schemas.microsoft.com/office/drawing/2014/main" id="{6A1E6462-6D54-4EAD-A2CE-32FE761A9017}"/>
              </a:ext>
            </a:extLst>
          </p:cNvPr>
          <p:cNvPicPr>
            <a:picLocks noGrp="1" noChangeAspect="1"/>
          </p:cNvPicPr>
          <p:nvPr>
            <p:ph type="pic" sz="quarter" idx="13"/>
          </p:nvPr>
        </p:nvPicPr>
        <p:blipFill>
          <a:blip r:embed="rId3"/>
          <a:srcRect l="11442" r="8989"/>
          <a:stretch>
            <a:fillRect/>
          </a:stretch>
        </p:blipFill>
        <p:spPr>
          <a:xfrm>
            <a:off x="635515" y="548640"/>
            <a:ext cx="4672571" cy="3919844"/>
          </a:xfrm>
        </p:spPr>
      </p:pic>
      <p:sp>
        <p:nvSpPr>
          <p:cNvPr id="8" name="TextBox 7">
            <a:extLst>
              <a:ext uri="{FF2B5EF4-FFF2-40B4-BE49-F238E27FC236}">
                <a16:creationId xmlns:a16="http://schemas.microsoft.com/office/drawing/2014/main" id="{FC08A82E-ABE8-4A8E-9D1E-9F7AA22A58A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0" y="549275"/>
            <a:ext cx="5212080" cy="5783263"/>
          </a:xfrm>
          <a:prstGeom prst="rect">
            <a:avLst/>
          </a:prstGeom>
        </p:spPr>
        <p:txBody>
          <a:bodyPr>
            <a:normAutofit/>
          </a:bodyPr>
          <a:lstStyle/>
          <a:p>
            <a:pPr marL="0" indent="0">
              <a:spcBef>
                <a:spcPts val="2500"/>
              </a:spcBef>
              <a:spcAft>
                <a:spcPts val="600"/>
              </a:spcAft>
              <a:buSzPct val="80000"/>
              <a:buNone/>
            </a:pPr>
            <a:r>
              <a:rPr lang="en-US" sz="1400" b="1" dirty="0" err="1"/>
              <a:t>Aksjer</a:t>
            </a:r>
            <a:r>
              <a:rPr lang="en-US" sz="1400" b="1" dirty="0"/>
              <a:t> </a:t>
            </a:r>
            <a:r>
              <a:rPr lang="en-US" sz="1400" b="1" dirty="0" err="1"/>
              <a:t>og</a:t>
            </a:r>
            <a:r>
              <a:rPr lang="en-US" sz="1400" b="1" dirty="0"/>
              <a:t> </a:t>
            </a:r>
            <a:r>
              <a:rPr lang="en-US" sz="1400" b="1" dirty="0" err="1"/>
              <a:t>tegningskurs</a:t>
            </a:r>
            <a:endParaRPr lang="en-US" sz="1400" b="1" dirty="0"/>
          </a:p>
          <a:p>
            <a:pPr marL="0" lvl="1" indent="0">
              <a:spcBef>
                <a:spcPts val="1000"/>
              </a:spcBef>
              <a:spcAft>
                <a:spcPts val="600"/>
              </a:spcAft>
              <a:buSzPct val="80000"/>
              <a:buNone/>
            </a:pPr>
            <a:r>
              <a:rPr lang="en-US" sz="1400" dirty="0" err="1"/>
              <a:t>Emisjonen</a:t>
            </a:r>
            <a:r>
              <a:rPr lang="en-US" sz="1400" dirty="0"/>
              <a:t> </a:t>
            </a:r>
            <a:r>
              <a:rPr lang="en-US" sz="1400" dirty="0" err="1"/>
              <a:t>tilbyr</a:t>
            </a:r>
            <a:r>
              <a:rPr lang="en-US" sz="1400" dirty="0"/>
              <a:t> </a:t>
            </a:r>
            <a:r>
              <a:rPr lang="en-US" sz="1400" dirty="0" err="1"/>
              <a:t>inntil</a:t>
            </a:r>
            <a:r>
              <a:rPr lang="en-US" sz="1400" dirty="0"/>
              <a:t> 2 000 000 </a:t>
            </a:r>
            <a:r>
              <a:rPr lang="en-US" sz="1400" dirty="0" err="1"/>
              <a:t>aksjer</a:t>
            </a:r>
            <a:r>
              <a:rPr lang="en-US" sz="1400" dirty="0"/>
              <a:t> </a:t>
            </a:r>
            <a:r>
              <a:rPr lang="en-US" sz="1400" dirty="0" err="1"/>
              <a:t>til</a:t>
            </a:r>
            <a:r>
              <a:rPr lang="en-US" sz="1400" dirty="0"/>
              <a:t> </a:t>
            </a:r>
            <a:r>
              <a:rPr lang="en-US" sz="1400" dirty="0" err="1"/>
              <a:t>en</a:t>
            </a:r>
            <a:r>
              <a:rPr lang="en-US" sz="1400" dirty="0"/>
              <a:t> </a:t>
            </a:r>
            <a:r>
              <a:rPr lang="en-US" sz="1400" dirty="0" err="1"/>
              <a:t>kurs</a:t>
            </a:r>
            <a:r>
              <a:rPr lang="en-US" sz="1400" dirty="0"/>
              <a:t> </a:t>
            </a:r>
            <a:r>
              <a:rPr lang="en-US" sz="1400" dirty="0" err="1"/>
              <a:t>på</a:t>
            </a:r>
            <a:r>
              <a:rPr lang="en-US" sz="1400" dirty="0"/>
              <a:t> 10 </a:t>
            </a:r>
            <a:r>
              <a:rPr lang="en-US" sz="1400" dirty="0" err="1"/>
              <a:t>kr</a:t>
            </a:r>
            <a:r>
              <a:rPr lang="en-US" sz="1400" dirty="0"/>
              <a:t> per </a:t>
            </a:r>
            <a:r>
              <a:rPr lang="en-US" sz="1400" dirty="0" err="1"/>
              <a:t>aksje</a:t>
            </a:r>
            <a:r>
              <a:rPr lang="en-US" sz="1400" dirty="0"/>
              <a:t> med </a:t>
            </a:r>
            <a:r>
              <a:rPr lang="en-US" sz="1400" dirty="0" err="1"/>
              <a:t>minimumstegning</a:t>
            </a:r>
            <a:r>
              <a:rPr lang="en-US" sz="1400" dirty="0"/>
              <a:t> </a:t>
            </a:r>
            <a:r>
              <a:rPr lang="en-US" sz="1400" dirty="0" err="1"/>
              <a:t>på</a:t>
            </a:r>
            <a:r>
              <a:rPr lang="en-US" sz="1400" dirty="0"/>
              <a:t> 2 000 </a:t>
            </a:r>
            <a:r>
              <a:rPr lang="en-US" sz="1400" dirty="0" err="1"/>
              <a:t>aksjer</a:t>
            </a:r>
            <a:r>
              <a:rPr lang="en-US" sz="1400" dirty="0"/>
              <a:t>.</a:t>
            </a:r>
          </a:p>
          <a:p>
            <a:pPr marL="0" indent="0">
              <a:spcBef>
                <a:spcPts val="2500"/>
              </a:spcBef>
              <a:spcAft>
                <a:spcPts val="600"/>
              </a:spcAft>
              <a:buSzPct val="80000"/>
              <a:buNone/>
            </a:pPr>
            <a:r>
              <a:rPr lang="en-US" sz="1400" b="1" dirty="0" err="1"/>
              <a:t>Tegningsfrist</a:t>
            </a:r>
            <a:r>
              <a:rPr lang="en-US" sz="1400" b="1" dirty="0"/>
              <a:t> </a:t>
            </a:r>
            <a:r>
              <a:rPr lang="en-US" sz="1400" b="1" dirty="0" err="1"/>
              <a:t>og</a:t>
            </a:r>
            <a:r>
              <a:rPr lang="en-US" sz="1400" b="1" dirty="0"/>
              <a:t> </a:t>
            </a:r>
            <a:r>
              <a:rPr lang="en-US" sz="1400" b="1" dirty="0" err="1"/>
              <a:t>betaling</a:t>
            </a:r>
            <a:endParaRPr lang="en-US" sz="1400" b="1" dirty="0"/>
          </a:p>
          <a:p>
            <a:pPr marL="0" lvl="1" indent="0">
              <a:spcBef>
                <a:spcPts val="1000"/>
              </a:spcBef>
              <a:spcAft>
                <a:spcPts val="600"/>
              </a:spcAft>
              <a:buSzPct val="80000"/>
              <a:buNone/>
            </a:pPr>
            <a:r>
              <a:rPr lang="en-US" sz="1400" dirty="0"/>
              <a:t>Tegningsfristen er 01. </a:t>
            </a:r>
            <a:r>
              <a:rPr lang="en-US" sz="1400" dirty="0" err="1"/>
              <a:t>juni</a:t>
            </a:r>
            <a:r>
              <a:rPr lang="en-US" sz="1400" dirty="0"/>
              <a:t> 2026 kl. 22:00, </a:t>
            </a:r>
            <a:r>
              <a:rPr lang="en-US" sz="1400" dirty="0" err="1"/>
              <a:t>og</a:t>
            </a:r>
            <a:r>
              <a:rPr lang="en-US" sz="1400" dirty="0"/>
              <a:t> </a:t>
            </a:r>
            <a:r>
              <a:rPr lang="en-US" sz="1400" dirty="0" err="1"/>
              <a:t>betaling</a:t>
            </a:r>
            <a:r>
              <a:rPr lang="en-US" sz="1400" dirty="0"/>
              <a:t> </a:t>
            </a:r>
            <a:r>
              <a:rPr lang="en-US" sz="1400" dirty="0" err="1"/>
              <a:t>må</a:t>
            </a:r>
            <a:r>
              <a:rPr lang="en-US" sz="1400" dirty="0"/>
              <a:t> </a:t>
            </a:r>
            <a:r>
              <a:rPr lang="en-US" sz="1400" dirty="0" err="1"/>
              <a:t>skje</a:t>
            </a:r>
            <a:r>
              <a:rPr lang="en-US" sz="1400" dirty="0"/>
              <a:t> </a:t>
            </a:r>
            <a:r>
              <a:rPr lang="en-US" sz="1400" dirty="0" err="1"/>
              <a:t>innen</a:t>
            </a:r>
            <a:r>
              <a:rPr lang="en-US" sz="1400" dirty="0"/>
              <a:t> </a:t>
            </a:r>
            <a:r>
              <a:rPr lang="en-US" sz="1400" dirty="0" err="1"/>
              <a:t>syv</a:t>
            </a:r>
            <a:r>
              <a:rPr lang="en-US" sz="1400" dirty="0"/>
              <a:t> </a:t>
            </a:r>
            <a:r>
              <a:rPr lang="en-US" sz="1400" dirty="0" err="1"/>
              <a:t>dager</a:t>
            </a:r>
            <a:r>
              <a:rPr lang="en-US" sz="1400" dirty="0"/>
              <a:t> </a:t>
            </a:r>
            <a:r>
              <a:rPr lang="en-US" sz="1400" dirty="0" err="1"/>
              <a:t>etter</a:t>
            </a:r>
            <a:r>
              <a:rPr lang="en-US" sz="1400" dirty="0"/>
              <a:t> </a:t>
            </a:r>
            <a:r>
              <a:rPr lang="en-US" sz="1400" dirty="0" err="1"/>
              <a:t>tildeling</a:t>
            </a:r>
            <a:r>
              <a:rPr lang="en-US" sz="1400" dirty="0"/>
              <a:t>.</a:t>
            </a:r>
          </a:p>
          <a:p>
            <a:pPr marL="0" indent="0">
              <a:spcBef>
                <a:spcPts val="2500"/>
              </a:spcBef>
              <a:spcAft>
                <a:spcPts val="600"/>
              </a:spcAft>
              <a:buSzPct val="80000"/>
              <a:buNone/>
            </a:pPr>
            <a:r>
              <a:rPr lang="en-US" sz="1400" b="1" dirty="0"/>
              <a:t>Digital </a:t>
            </a:r>
            <a:r>
              <a:rPr lang="en-US" sz="1400" b="1" dirty="0" err="1"/>
              <a:t>tegningsprosess</a:t>
            </a:r>
            <a:endParaRPr lang="en-US" sz="1400" b="1" dirty="0"/>
          </a:p>
          <a:p>
            <a:pPr marL="0" lvl="1" indent="0">
              <a:spcBef>
                <a:spcPts val="1000"/>
              </a:spcBef>
              <a:spcAft>
                <a:spcPts val="600"/>
              </a:spcAft>
              <a:buSzPct val="80000"/>
              <a:buNone/>
            </a:pPr>
            <a:r>
              <a:rPr lang="en-US" sz="1400" dirty="0" err="1"/>
              <a:t>Tegning</a:t>
            </a:r>
            <a:r>
              <a:rPr lang="en-US" sz="1400" dirty="0"/>
              <a:t> </a:t>
            </a:r>
            <a:r>
              <a:rPr lang="en-US" sz="1400" dirty="0" err="1"/>
              <a:t>skjer</a:t>
            </a:r>
            <a:r>
              <a:rPr lang="en-US" sz="1400" dirty="0"/>
              <a:t> </a:t>
            </a:r>
            <a:r>
              <a:rPr lang="en-US" sz="1400" dirty="0" err="1"/>
              <a:t>digitalt</a:t>
            </a:r>
            <a:r>
              <a:rPr lang="en-US" sz="1400" dirty="0"/>
              <a:t> via </a:t>
            </a:r>
            <a:r>
              <a:rPr lang="en-US" sz="1400" dirty="0" err="1"/>
              <a:t>selskapets</a:t>
            </a:r>
            <a:r>
              <a:rPr lang="en-US" sz="1400" dirty="0"/>
              <a:t> </a:t>
            </a:r>
            <a:r>
              <a:rPr lang="en-US" sz="1400" dirty="0" err="1"/>
              <a:t>nettside</a:t>
            </a:r>
            <a:r>
              <a:rPr lang="en-US" sz="1400" dirty="0"/>
              <a:t> med </a:t>
            </a:r>
            <a:r>
              <a:rPr lang="en-US" sz="1400" dirty="0" err="1"/>
              <a:t>BankID-autentisering</a:t>
            </a:r>
            <a:r>
              <a:rPr lang="en-US" sz="1400" dirty="0"/>
              <a:t> for </a:t>
            </a:r>
            <a:r>
              <a:rPr lang="en-US" sz="1400" dirty="0" err="1"/>
              <a:t>trygg</a:t>
            </a:r>
            <a:r>
              <a:rPr lang="en-US" sz="1400" dirty="0"/>
              <a:t> </a:t>
            </a:r>
            <a:r>
              <a:rPr lang="en-US" sz="1400" dirty="0" err="1"/>
              <a:t>og</a:t>
            </a:r>
            <a:r>
              <a:rPr lang="en-US" sz="1400" dirty="0"/>
              <a:t> </a:t>
            </a:r>
            <a:r>
              <a:rPr lang="en-US" sz="1400" dirty="0" err="1"/>
              <a:t>enkel</a:t>
            </a:r>
            <a:r>
              <a:rPr lang="en-US" sz="1400" dirty="0"/>
              <a:t> </a:t>
            </a:r>
            <a:r>
              <a:rPr lang="en-US" sz="1400" dirty="0" err="1"/>
              <a:t>aksjetegning</a:t>
            </a:r>
            <a:r>
              <a:rPr lang="en-US" sz="1400" dirty="0"/>
              <a:t>.</a:t>
            </a:r>
          </a:p>
          <a:p>
            <a:pPr marL="0" indent="0">
              <a:spcBef>
                <a:spcPts val="2500"/>
              </a:spcBef>
              <a:spcAft>
                <a:spcPts val="600"/>
              </a:spcAft>
              <a:buSzPct val="80000"/>
              <a:buNone/>
            </a:pPr>
            <a:r>
              <a:rPr lang="en-US" sz="1400" b="1" dirty="0" err="1"/>
              <a:t>Rettigheter</a:t>
            </a:r>
            <a:r>
              <a:rPr lang="en-US" sz="1400" b="1" dirty="0"/>
              <a:t> </a:t>
            </a:r>
            <a:r>
              <a:rPr lang="en-US" sz="1400" b="1" dirty="0" err="1"/>
              <a:t>og</a:t>
            </a:r>
            <a:r>
              <a:rPr lang="en-US" sz="1400" b="1" dirty="0"/>
              <a:t> </a:t>
            </a:r>
            <a:r>
              <a:rPr lang="en-US" sz="1400" b="1" dirty="0" err="1"/>
              <a:t>tildeling</a:t>
            </a:r>
            <a:endParaRPr lang="en-US" sz="1400" b="1" dirty="0"/>
          </a:p>
          <a:p>
            <a:pPr marL="0" lvl="1" indent="0">
              <a:spcBef>
                <a:spcPts val="1000"/>
              </a:spcBef>
              <a:spcAft>
                <a:spcPts val="600"/>
              </a:spcAft>
              <a:buSzPct val="80000"/>
              <a:buNone/>
            </a:pPr>
            <a:r>
              <a:rPr lang="en-US" sz="1400" dirty="0"/>
              <a:t>Nye </a:t>
            </a:r>
            <a:r>
              <a:rPr lang="en-US" sz="1400" dirty="0" err="1"/>
              <a:t>aksjer</a:t>
            </a:r>
            <a:r>
              <a:rPr lang="en-US" sz="1400" dirty="0"/>
              <a:t> </a:t>
            </a:r>
            <a:r>
              <a:rPr lang="en-US" sz="1400" dirty="0" err="1"/>
              <a:t>gir</a:t>
            </a:r>
            <a:r>
              <a:rPr lang="en-US" sz="1400" dirty="0"/>
              <a:t> </a:t>
            </a:r>
            <a:r>
              <a:rPr lang="en-US" sz="1400" dirty="0" err="1"/>
              <a:t>utbytte</a:t>
            </a:r>
            <a:r>
              <a:rPr lang="en-US" sz="1400" dirty="0"/>
              <a:t> </a:t>
            </a:r>
            <a:r>
              <a:rPr lang="en-US" sz="1400" dirty="0" err="1"/>
              <a:t>og</a:t>
            </a:r>
            <a:r>
              <a:rPr lang="en-US" sz="1400" dirty="0"/>
              <a:t> </a:t>
            </a:r>
            <a:r>
              <a:rPr lang="en-US" sz="1400" dirty="0" err="1"/>
              <a:t>aksjonærrettigheter</a:t>
            </a:r>
            <a:r>
              <a:rPr lang="en-US" sz="1400" dirty="0"/>
              <a:t> </a:t>
            </a:r>
            <a:r>
              <a:rPr lang="en-US" sz="1400" dirty="0" err="1"/>
              <a:t>fra</a:t>
            </a:r>
            <a:r>
              <a:rPr lang="en-US" sz="1400" dirty="0"/>
              <a:t> </a:t>
            </a:r>
            <a:r>
              <a:rPr lang="en-US" sz="1400" dirty="0" err="1"/>
              <a:t>registrering</a:t>
            </a:r>
            <a:r>
              <a:rPr lang="en-US" sz="1400" dirty="0"/>
              <a:t>, med </a:t>
            </a:r>
            <a:r>
              <a:rPr lang="en-US" sz="1400" dirty="0" err="1"/>
              <a:t>styret</a:t>
            </a:r>
            <a:r>
              <a:rPr lang="en-US" sz="1400" dirty="0"/>
              <a:t> </a:t>
            </a:r>
            <a:r>
              <a:rPr lang="en-US" sz="1400" dirty="0" err="1"/>
              <a:t>som</a:t>
            </a:r>
            <a:r>
              <a:rPr lang="en-US" sz="1400" dirty="0"/>
              <a:t> </a:t>
            </a:r>
            <a:r>
              <a:rPr lang="en-US" sz="1400" dirty="0" err="1"/>
              <a:t>foretar</a:t>
            </a:r>
            <a:r>
              <a:rPr lang="en-US" sz="1400" dirty="0"/>
              <a:t> </a:t>
            </a:r>
            <a:r>
              <a:rPr lang="en-US" sz="1400" dirty="0" err="1"/>
              <a:t>tildeling</a:t>
            </a:r>
            <a:r>
              <a:rPr lang="en-US" sz="1400" dirty="0"/>
              <a:t> </a:t>
            </a:r>
            <a:r>
              <a:rPr lang="en-US" sz="1400" dirty="0" err="1"/>
              <a:t>og</a:t>
            </a:r>
            <a:r>
              <a:rPr lang="en-US" sz="1400" dirty="0"/>
              <a:t> </a:t>
            </a:r>
            <a:r>
              <a:rPr lang="en-US" sz="1400" dirty="0" err="1"/>
              <a:t>mulig</a:t>
            </a:r>
            <a:r>
              <a:rPr lang="en-US" sz="1400" dirty="0"/>
              <a:t> </a:t>
            </a:r>
            <a:r>
              <a:rPr lang="en-US" sz="1400" dirty="0" err="1"/>
              <a:t>avkortning</a:t>
            </a:r>
            <a:r>
              <a:rPr lang="en-US" sz="1400" dirty="0"/>
              <a:t> </a:t>
            </a:r>
            <a:r>
              <a:rPr lang="en-US" sz="1400" dirty="0" err="1"/>
              <a:t>ved</a:t>
            </a:r>
            <a:r>
              <a:rPr lang="en-US" sz="1400" dirty="0"/>
              <a:t> </a:t>
            </a:r>
            <a:r>
              <a:rPr lang="en-US" sz="1400" dirty="0" err="1"/>
              <a:t>overtegning</a:t>
            </a:r>
            <a:r>
              <a:rPr lang="en-US" sz="1400" dirty="0"/>
              <a:t>.</a:t>
            </a:r>
          </a:p>
        </p:txBody>
      </p:sp>
      <p:sp>
        <p:nvSpPr>
          <p:cNvPr id="6" name="Title 5">
            <a:extLst>
              <a:ext uri="{FF2B5EF4-FFF2-40B4-BE49-F238E27FC236}">
                <a16:creationId xmlns:a16="http://schemas.microsoft.com/office/drawing/2014/main" id="{11909300-0EC6-47D4-5F27-899260021E9D}"/>
              </a:ext>
            </a:extLst>
          </p:cNvPr>
          <p:cNvSpPr>
            <a:spLocks noGrp="1"/>
          </p:cNvSpPr>
          <p:nvPr>
            <p:ph type="title"/>
          </p:nvPr>
        </p:nvSpPr>
        <p:spPr>
          <a:xfrm>
            <a:off x="548640" y="4878965"/>
            <a:ext cx="4846320" cy="1453896"/>
          </a:xfrm>
        </p:spPr>
        <p:txBody>
          <a:bodyPr vert="horz" lIns="91440" tIns="45720" rIns="91440" bIns="45720" rtlCol="0" anchor="t" anchorCtr="0">
            <a:normAutofit/>
          </a:bodyPr>
          <a:lstStyle/>
          <a:p>
            <a:r>
              <a:rPr lang="nb-no" kern="1200">
                <a:latin typeface="+mj-lt"/>
                <a:ea typeface="+mj-ea"/>
                <a:cs typeface="+mj-cs"/>
              </a:rPr>
              <a:t>Emisjon – vilkår og tegningsprosess</a:t>
            </a:r>
          </a:p>
        </p:txBody>
      </p:sp>
    </p:spTree>
    <p:extLst>
      <p:ext uri="{BB962C8B-B14F-4D97-AF65-F5344CB8AC3E}">
        <p14:creationId xmlns:p14="http://schemas.microsoft.com/office/powerpoint/2010/main" val="4198787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513359-D101-31D3-9622-2861DFE28319}"/>
              </a:ext>
            </a:extLst>
          </p:cNvPr>
          <p:cNvSpPr>
            <a:spLocks noGrp="1"/>
          </p:cNvSpPr>
          <p:nvPr>
            <p:ph type="ftr" sz="quarter" idx="16"/>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67003BAA-0ACD-A4BF-01A3-3BC8D005DDE0}"/>
              </a:ext>
            </a:extLst>
          </p:cNvPr>
          <p:cNvSpPr>
            <a:spLocks noGrp="1"/>
          </p:cNvSpPr>
          <p:nvPr>
            <p:ph type="sldNum" sz="quarter" idx="17"/>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19</a:t>
            </a:fld>
            <a:endParaRPr lang="en-US"/>
          </a:p>
        </p:txBody>
      </p:sp>
      <p:pic>
        <p:nvPicPr>
          <p:cNvPr id="7" name="Content Placeholder 6" descr="To personer, mann og kvinne, som jobber sammen på kontoret, forretningsmøte, beskåret bilde.">
            <a:extLst>
              <a:ext uri="{FF2B5EF4-FFF2-40B4-BE49-F238E27FC236}">
                <a16:creationId xmlns:a16="http://schemas.microsoft.com/office/drawing/2014/main" id="{DD98B26F-0866-40E4-AB05-B54A24CBEE85}"/>
              </a:ext>
            </a:extLst>
          </p:cNvPr>
          <p:cNvPicPr>
            <a:picLocks noGrp="1" noChangeAspect="1"/>
          </p:cNvPicPr>
          <p:nvPr>
            <p:ph type="pic" sz="quarter" idx="13"/>
          </p:nvPr>
        </p:nvPicPr>
        <p:blipFill>
          <a:blip r:embed="rId3"/>
          <a:srcRect r="24262" b="-1"/>
          <a:stretch>
            <a:fillRect/>
          </a:stretch>
        </p:blipFill>
        <p:spPr>
          <a:xfrm>
            <a:off x="20" y="10"/>
            <a:ext cx="7781345" cy="6857990"/>
          </a:xfrm>
        </p:spPr>
      </p:pic>
      <p:sp>
        <p:nvSpPr>
          <p:cNvPr id="8" name="TextBox 7">
            <a:extLst>
              <a:ext uri="{FF2B5EF4-FFF2-40B4-BE49-F238E27FC236}">
                <a16:creationId xmlns:a16="http://schemas.microsoft.com/office/drawing/2014/main" id="{56728E1A-8893-4673-AC34-5F69AF8CCAD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29600" y="3099816"/>
            <a:ext cx="3273552" cy="2953512"/>
          </a:xfrm>
          <a:prstGeom prst="rect">
            <a:avLst/>
          </a:prstGeom>
        </p:spPr>
        <p:txBody>
          <a:bodyPr>
            <a:normAutofit/>
          </a:bodyPr>
          <a:lstStyle/>
          <a:p>
            <a:pPr marL="0" indent="0">
              <a:lnSpc>
                <a:spcPct val="90000"/>
              </a:lnSpc>
              <a:spcBef>
                <a:spcPts val="2500"/>
              </a:spcBef>
              <a:spcAft>
                <a:spcPts val="600"/>
              </a:spcAft>
              <a:buSzPct val="80000"/>
              <a:buNone/>
            </a:pPr>
            <a:r>
              <a:rPr lang="en-US" sz="1100" b="1" dirty="0" err="1"/>
              <a:t>Investeringsmulighet</a:t>
            </a:r>
            <a:endParaRPr lang="en-US" sz="1100" b="1" dirty="0"/>
          </a:p>
          <a:p>
            <a:pPr marL="0" lvl="1" indent="0">
              <a:lnSpc>
                <a:spcPct val="90000"/>
              </a:lnSpc>
              <a:spcBef>
                <a:spcPts val="1000"/>
              </a:spcBef>
              <a:spcAft>
                <a:spcPts val="600"/>
              </a:spcAft>
              <a:buSzPct val="80000"/>
              <a:buNone/>
            </a:pPr>
            <a:r>
              <a:rPr lang="en-US" sz="1100" dirty="0"/>
              <a:t>Delta </a:t>
            </a:r>
            <a:r>
              <a:rPr lang="en-US" sz="1100" dirty="0" err="1"/>
              <a:t>i</a:t>
            </a:r>
            <a:r>
              <a:rPr lang="en-US" sz="1100" dirty="0"/>
              <a:t> </a:t>
            </a:r>
            <a:r>
              <a:rPr lang="en-US" sz="1100" dirty="0" err="1"/>
              <a:t>emisjonen</a:t>
            </a:r>
            <a:r>
              <a:rPr lang="en-US" sz="1100" dirty="0"/>
              <a:t> for et </a:t>
            </a:r>
            <a:r>
              <a:rPr lang="en-US" sz="1100" dirty="0" err="1"/>
              <a:t>industrielt</a:t>
            </a:r>
            <a:r>
              <a:rPr lang="en-US" sz="1100" dirty="0"/>
              <a:t> </a:t>
            </a:r>
            <a:r>
              <a:rPr lang="en-US" sz="1100" dirty="0" err="1"/>
              <a:t>prosjekt</a:t>
            </a:r>
            <a:r>
              <a:rPr lang="en-US" sz="1100" dirty="0"/>
              <a:t> med </a:t>
            </a:r>
            <a:r>
              <a:rPr lang="en-US" sz="1100" dirty="0" err="1"/>
              <a:t>langsiktig</a:t>
            </a:r>
            <a:r>
              <a:rPr lang="en-US" sz="1100" dirty="0"/>
              <a:t> </a:t>
            </a:r>
            <a:r>
              <a:rPr lang="en-US" sz="1100" dirty="0" err="1"/>
              <a:t>vekst</a:t>
            </a:r>
            <a:r>
              <a:rPr lang="en-US" sz="1100" dirty="0"/>
              <a:t> </a:t>
            </a:r>
            <a:r>
              <a:rPr lang="en-US" sz="1100" dirty="0" err="1"/>
              <a:t>og</a:t>
            </a:r>
            <a:r>
              <a:rPr lang="en-US" sz="1100" dirty="0"/>
              <a:t> solid </a:t>
            </a:r>
            <a:r>
              <a:rPr lang="en-US" sz="1100" dirty="0" err="1"/>
              <a:t>regulatorisk</a:t>
            </a:r>
            <a:r>
              <a:rPr lang="en-US" sz="1100" dirty="0"/>
              <a:t> </a:t>
            </a:r>
            <a:r>
              <a:rPr lang="en-US" sz="1100" dirty="0" err="1"/>
              <a:t>grunnlag</a:t>
            </a:r>
            <a:r>
              <a:rPr lang="en-US" sz="1100" dirty="0"/>
              <a:t>.</a:t>
            </a:r>
          </a:p>
          <a:p>
            <a:pPr marL="0" indent="0">
              <a:lnSpc>
                <a:spcPct val="90000"/>
              </a:lnSpc>
              <a:spcBef>
                <a:spcPts val="2500"/>
              </a:spcBef>
              <a:spcAft>
                <a:spcPts val="600"/>
              </a:spcAft>
              <a:buSzPct val="80000"/>
              <a:buNone/>
            </a:pPr>
            <a:r>
              <a:rPr lang="en-US" sz="1100" b="1" dirty="0" err="1"/>
              <a:t>Tidsfrist</a:t>
            </a:r>
            <a:r>
              <a:rPr lang="en-US" sz="1100" b="1" dirty="0"/>
              <a:t> for </a:t>
            </a:r>
            <a:r>
              <a:rPr lang="en-US" sz="1100" b="1" dirty="0" err="1"/>
              <a:t>tegning</a:t>
            </a:r>
            <a:endParaRPr lang="en-US" sz="1100" b="1" dirty="0"/>
          </a:p>
          <a:p>
            <a:pPr marL="0" lvl="1" indent="0">
              <a:lnSpc>
                <a:spcPct val="90000"/>
              </a:lnSpc>
              <a:spcBef>
                <a:spcPts val="1000"/>
              </a:spcBef>
              <a:spcAft>
                <a:spcPts val="600"/>
              </a:spcAft>
              <a:buSzPct val="80000"/>
              <a:buNone/>
            </a:pPr>
            <a:r>
              <a:rPr lang="en-US" sz="1100" dirty="0"/>
              <a:t>Frist for å </a:t>
            </a:r>
            <a:r>
              <a:rPr lang="en-US" sz="1100" dirty="0" err="1"/>
              <a:t>tegne</a:t>
            </a:r>
            <a:r>
              <a:rPr lang="en-US" sz="1100" dirty="0"/>
              <a:t> seg er 01. </a:t>
            </a:r>
            <a:r>
              <a:rPr lang="en-US" sz="1100" dirty="0" err="1"/>
              <a:t>juni</a:t>
            </a:r>
            <a:r>
              <a:rPr lang="en-US" sz="1100" dirty="0"/>
              <a:t> 2026 kl. 22:00.</a:t>
            </a:r>
          </a:p>
          <a:p>
            <a:pPr marL="0" indent="0">
              <a:lnSpc>
                <a:spcPct val="90000"/>
              </a:lnSpc>
              <a:spcBef>
                <a:spcPts val="2500"/>
              </a:spcBef>
              <a:spcAft>
                <a:spcPts val="600"/>
              </a:spcAft>
              <a:buSzPct val="80000"/>
              <a:buNone/>
            </a:pPr>
            <a:r>
              <a:rPr lang="en-US" sz="1100" b="1" dirty="0" err="1"/>
              <a:t>Kontaktinformasjon</a:t>
            </a:r>
            <a:endParaRPr lang="en-US" sz="1100" b="1" dirty="0"/>
          </a:p>
          <a:p>
            <a:pPr marL="0" lvl="1" indent="0">
              <a:lnSpc>
                <a:spcPct val="90000"/>
              </a:lnSpc>
              <a:spcBef>
                <a:spcPts val="1000"/>
              </a:spcBef>
              <a:spcAft>
                <a:spcPts val="600"/>
              </a:spcAft>
              <a:buSzPct val="80000"/>
              <a:buNone/>
            </a:pPr>
            <a:r>
              <a:rPr lang="en-US" sz="1100" dirty="0" err="1"/>
              <a:t>Kontaktpersoner</a:t>
            </a:r>
            <a:r>
              <a:rPr lang="en-US" sz="1100" dirty="0"/>
              <a:t> </a:t>
            </a:r>
            <a:r>
              <a:rPr lang="en-US" sz="1100" dirty="0" err="1"/>
              <a:t>tilgjengelige</a:t>
            </a:r>
            <a:r>
              <a:rPr lang="en-US" sz="1100" dirty="0"/>
              <a:t> for </a:t>
            </a:r>
            <a:r>
              <a:rPr lang="en-US" sz="1100" dirty="0" err="1"/>
              <a:t>spørsmål</a:t>
            </a:r>
            <a:r>
              <a:rPr lang="en-US" sz="1100" dirty="0"/>
              <a:t> </a:t>
            </a:r>
            <a:r>
              <a:rPr lang="en-US" sz="1100" dirty="0" err="1"/>
              <a:t>og</a:t>
            </a:r>
            <a:r>
              <a:rPr lang="en-US" sz="1100" dirty="0"/>
              <a:t> </a:t>
            </a:r>
            <a:r>
              <a:rPr lang="en-US" sz="1100" dirty="0" err="1"/>
              <a:t>møter</a:t>
            </a:r>
            <a:r>
              <a:rPr lang="en-US" sz="1100" dirty="0"/>
              <a:t>, for </a:t>
            </a:r>
            <a:r>
              <a:rPr lang="en-US" sz="1100" dirty="0" err="1"/>
              <a:t>eksempel</a:t>
            </a:r>
            <a:r>
              <a:rPr lang="en-US" sz="1100" dirty="0"/>
              <a:t> </a:t>
            </a:r>
            <a:r>
              <a:rPr lang="en-US" sz="1100" dirty="0" err="1"/>
              <a:t>styreleder</a:t>
            </a:r>
            <a:r>
              <a:rPr lang="en-US" sz="1100" dirty="0"/>
              <a:t> </a:t>
            </a:r>
            <a:r>
              <a:rPr lang="en-US" sz="1100" dirty="0" err="1"/>
              <a:t>og</a:t>
            </a:r>
            <a:r>
              <a:rPr lang="en-US" sz="1100" dirty="0"/>
              <a:t> </a:t>
            </a:r>
            <a:r>
              <a:rPr lang="en-US" sz="1100" dirty="0" err="1"/>
              <a:t>styremedlem</a:t>
            </a:r>
            <a:r>
              <a:rPr lang="en-US" sz="1100" dirty="0"/>
              <a:t>.</a:t>
            </a:r>
          </a:p>
        </p:txBody>
      </p:sp>
      <p:sp>
        <p:nvSpPr>
          <p:cNvPr id="6" name="Title 5">
            <a:extLst>
              <a:ext uri="{FF2B5EF4-FFF2-40B4-BE49-F238E27FC236}">
                <a16:creationId xmlns:a16="http://schemas.microsoft.com/office/drawing/2014/main" id="{E943E977-F269-CE80-5A6F-1271C8B3302D}"/>
              </a:ext>
            </a:extLst>
          </p:cNvPr>
          <p:cNvSpPr>
            <a:spLocks noGrp="1"/>
          </p:cNvSpPr>
          <p:nvPr>
            <p:ph type="title"/>
          </p:nvPr>
        </p:nvSpPr>
        <p:spPr>
          <a:xfrm>
            <a:off x="8229600" y="1078992"/>
            <a:ext cx="3273552" cy="1942773"/>
          </a:xfrm>
        </p:spPr>
        <p:txBody>
          <a:bodyPr vert="horz" lIns="91440" tIns="45720" rIns="91440" bIns="45720" rtlCol="0" anchor="b">
            <a:normAutofit/>
          </a:bodyPr>
          <a:lstStyle/>
          <a:p>
            <a:r>
              <a:rPr lang="nb-no" kern="1200">
                <a:latin typeface="+mj-lt"/>
                <a:ea typeface="+mj-ea"/>
                <a:cs typeface="+mj-cs"/>
              </a:rPr>
              <a:t>Closing – call to action og kontaktinfo</a:t>
            </a:r>
          </a:p>
        </p:txBody>
      </p:sp>
    </p:spTree>
    <p:extLst>
      <p:ext uri="{BB962C8B-B14F-4D97-AF65-F5344CB8AC3E}">
        <p14:creationId xmlns:p14="http://schemas.microsoft.com/office/powerpoint/2010/main" val="150493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210A7F-FA08-CDC3-0CC0-204F828673E0}"/>
              </a:ext>
            </a:extLst>
          </p:cNvPr>
          <p:cNvSpPr>
            <a:spLocks noGrp="1"/>
          </p:cNvSpPr>
          <p:nvPr>
            <p:ph type="ftr" sz="quarter" idx="11"/>
          </p:nvPr>
        </p:nvSpPr>
        <p:spPr>
          <a:xfrm rot="5400000">
            <a:off x="-1131161" y="1592957"/>
            <a:ext cx="2973522" cy="365125"/>
          </a:xfrm>
        </p:spPr>
        <p:txBody>
          <a:bodyPr anchor="ctr">
            <a:normAutofit/>
          </a:bodyPr>
          <a:lstStyle/>
          <a:p>
            <a:pPr rtl="0">
              <a:spcAft>
                <a:spcPts val="600"/>
              </a:spcAft>
            </a:pPr>
            <a:r>
              <a:rPr lang="nb-no"/>
              <a:t>Bunnteksteksempel</a:t>
            </a:r>
          </a:p>
        </p:txBody>
      </p:sp>
      <p:sp>
        <p:nvSpPr>
          <p:cNvPr id="4" name="Slide Number Placeholder 3">
            <a:extLst>
              <a:ext uri="{FF2B5EF4-FFF2-40B4-BE49-F238E27FC236}">
                <a16:creationId xmlns:a16="http://schemas.microsoft.com/office/drawing/2014/main" id="{C1E9E9B2-636F-D552-B676-B4E3D9A08206}"/>
              </a:ext>
            </a:extLst>
          </p:cNvPr>
          <p:cNvSpPr>
            <a:spLocks noGrp="1"/>
          </p:cNvSpPr>
          <p:nvPr>
            <p:ph type="sldNum" sz="quarter" idx="12"/>
          </p:nvPr>
        </p:nvSpPr>
        <p:spPr>
          <a:xfrm>
            <a:off x="11512296" y="6356350"/>
            <a:ext cx="574620" cy="365125"/>
          </a:xfrm>
        </p:spPr>
        <p:txBody>
          <a:bodyPr anchor="ctr">
            <a:normAutofit/>
          </a:bodyPr>
          <a:lstStyle/>
          <a:p>
            <a:pPr rtl="0">
              <a:spcAft>
                <a:spcPts val="600"/>
              </a:spcAft>
            </a:pPr>
            <a:fld id="{CC057153-B650-4DEB-B370-79DDCFDCE934}" type="slidenum">
              <a:rPr lang="en-US" smtClean="0"/>
              <a:pPr rtl="0">
                <a:spcAft>
                  <a:spcPts val="600"/>
                </a:spcAft>
              </a:pPr>
              <a:t>2</a:t>
            </a:fld>
            <a:endParaRPr lang="en-US"/>
          </a:p>
        </p:txBody>
      </p:sp>
      <p:sp>
        <p:nvSpPr>
          <p:cNvPr id="6" name="Title 5">
            <a:extLst>
              <a:ext uri="{FF2B5EF4-FFF2-40B4-BE49-F238E27FC236}">
                <a16:creationId xmlns:a16="http://schemas.microsoft.com/office/drawing/2014/main" id="{56511145-67AD-267C-FEF6-2600DE47A8BF}"/>
              </a:ext>
            </a:extLst>
          </p:cNvPr>
          <p:cNvSpPr>
            <a:spLocks noGrp="1"/>
          </p:cNvSpPr>
          <p:nvPr>
            <p:ph sz="quarter" idx="13"/>
          </p:nvPr>
        </p:nvSpPr>
        <p:spPr>
          <a:xfrm>
            <a:off x="914400" y="2194560"/>
            <a:ext cx="8266176" cy="4142232"/>
          </a:xfrm>
        </p:spPr>
        <p:txBody>
          <a:bodyPr anchor="t">
            <a:normAutofit/>
          </a:bodyPr>
          <a:lstStyle/>
          <a:p>
            <a:r>
              <a:rPr lang="en-US"/>
              <a:t>Premium Investor Pitch for Grått og Grønt Holding AS</a:t>
            </a:r>
          </a:p>
        </p:txBody>
      </p:sp>
    </p:spTree>
    <p:extLst>
      <p:ext uri="{BB962C8B-B14F-4D97-AF65-F5344CB8AC3E}">
        <p14:creationId xmlns:p14="http://schemas.microsoft.com/office/powerpoint/2010/main" val="2936629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7B9F31-3E3F-B607-621E-AEAD9C00C9BE}"/>
              </a:ext>
            </a:extLst>
          </p:cNvPr>
          <p:cNvSpPr>
            <a:spLocks noGrp="1"/>
          </p:cNvSpPr>
          <p:nvPr>
            <p:ph type="ftr" sz="quarter" idx="16"/>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FCFB4CD7-C5E2-A537-61A3-3018C9C32813}"/>
              </a:ext>
            </a:extLst>
          </p:cNvPr>
          <p:cNvSpPr>
            <a:spLocks noGrp="1"/>
          </p:cNvSpPr>
          <p:nvPr>
            <p:ph type="sldNum" sz="quarter" idx="17"/>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3</a:t>
            </a:fld>
            <a:endParaRPr lang="en-US"/>
          </a:p>
        </p:txBody>
      </p:sp>
      <p:pic>
        <p:nvPicPr>
          <p:cNvPr id="7" name="Content Placeholder 6" descr="To arkitekter på en byggeplass med arkitektplan">
            <a:extLst>
              <a:ext uri="{FF2B5EF4-FFF2-40B4-BE49-F238E27FC236}">
                <a16:creationId xmlns:a16="http://schemas.microsoft.com/office/drawing/2014/main" id="{F642A20F-DB2A-4730-88C5-60E4AAF38564}"/>
              </a:ext>
            </a:extLst>
          </p:cNvPr>
          <p:cNvPicPr>
            <a:picLocks noGrp="1" noChangeAspect="1"/>
          </p:cNvPicPr>
          <p:nvPr>
            <p:ph type="pic" sz="quarter" idx="13"/>
          </p:nvPr>
        </p:nvPicPr>
        <p:blipFill>
          <a:blip r:embed="rId3"/>
          <a:srcRect l="46567" r="14272" b="-2"/>
          <a:stretch>
            <a:fillRect/>
          </a:stretch>
        </p:blipFill>
        <p:spPr>
          <a:xfrm>
            <a:off x="20" y="1"/>
            <a:ext cx="4023340" cy="6858000"/>
          </a:xfrm>
        </p:spPr>
      </p:pic>
      <p:sp>
        <p:nvSpPr>
          <p:cNvPr id="8" name="TextBox 7">
            <a:extLst>
              <a:ext uri="{FF2B5EF4-FFF2-40B4-BE49-F238E27FC236}">
                <a16:creationId xmlns:a16="http://schemas.microsoft.com/office/drawing/2014/main" id="{CBEC68DB-7040-4A71-981A-C27501578D9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80560" y="1380744"/>
            <a:ext cx="6858000" cy="4983480"/>
          </a:xfrm>
          <a:prstGeom prst="rect">
            <a:avLst/>
          </a:prstGeom>
        </p:spPr>
        <p:txBody>
          <a:bodyPr>
            <a:normAutofit/>
          </a:bodyPr>
          <a:lstStyle/>
          <a:p>
            <a:pPr marL="0" indent="0">
              <a:spcBef>
                <a:spcPts val="2500"/>
              </a:spcBef>
              <a:spcAft>
                <a:spcPts val="600"/>
              </a:spcAft>
              <a:buSzPct val="80000"/>
              <a:buNone/>
            </a:pPr>
            <a:r>
              <a:rPr lang="en-US" sz="1400" b="1"/>
              <a:t>Kapitalutvidelse 2026</a:t>
            </a:r>
          </a:p>
          <a:p>
            <a:pPr marL="0" lvl="1" indent="0">
              <a:spcBef>
                <a:spcPts val="1000"/>
              </a:spcBef>
              <a:spcAft>
                <a:spcPts val="600"/>
              </a:spcAft>
              <a:buSzPct val="80000"/>
              <a:buNone/>
            </a:pPr>
            <a:r>
              <a:rPr lang="en-US" sz="1400"/>
              <a:t>Grått og Grønt Holding AS søker kapitalutvidelse med fokus på Kroken Naturstein AS for industriell oppstart.</a:t>
            </a:r>
          </a:p>
          <a:p>
            <a:pPr marL="0" indent="0">
              <a:spcBef>
                <a:spcPts val="2500"/>
              </a:spcBef>
              <a:spcAft>
                <a:spcPts val="600"/>
              </a:spcAft>
              <a:buSzPct val="80000"/>
              <a:buNone/>
            </a:pPr>
            <a:r>
              <a:rPr lang="en-US" sz="1400" b="1"/>
              <a:t>Regulering og konsesjon</a:t>
            </a:r>
          </a:p>
          <a:p>
            <a:pPr marL="0" lvl="1" indent="0">
              <a:spcBef>
                <a:spcPts val="1000"/>
              </a:spcBef>
              <a:spcAft>
                <a:spcPts val="600"/>
              </a:spcAft>
              <a:buSzPct val="80000"/>
              <a:buNone/>
            </a:pPr>
            <a:r>
              <a:rPr lang="en-US" sz="1400"/>
              <a:t>Selskapet har fullførte reguleringer og konsesjoner, hvilket sikrer en solid og lovlig driftsstart.</a:t>
            </a:r>
          </a:p>
          <a:p>
            <a:pPr marL="0" indent="0">
              <a:spcBef>
                <a:spcPts val="2500"/>
              </a:spcBef>
              <a:spcAft>
                <a:spcPts val="600"/>
              </a:spcAft>
              <a:buSzPct val="80000"/>
              <a:buNone/>
            </a:pPr>
            <a:r>
              <a:rPr lang="en-US" sz="1400" b="1"/>
              <a:t>Investeringsmuligheter</a:t>
            </a:r>
          </a:p>
          <a:p>
            <a:pPr marL="0" lvl="1" indent="0">
              <a:spcBef>
                <a:spcPts val="1000"/>
              </a:spcBef>
              <a:spcAft>
                <a:spcPts val="600"/>
              </a:spcAft>
              <a:buSzPct val="80000"/>
              <a:buNone/>
            </a:pPr>
            <a:r>
              <a:rPr lang="en-US" sz="1400"/>
              <a:t>Unik mulighet for både private og profesjonelle investorer å delta i et langsiktig prosjekt med naturressurser.</a:t>
            </a:r>
          </a:p>
          <a:p>
            <a:pPr marL="0" indent="0">
              <a:spcBef>
                <a:spcPts val="2500"/>
              </a:spcBef>
              <a:spcAft>
                <a:spcPts val="600"/>
              </a:spcAft>
              <a:buSzPct val="80000"/>
              <a:buNone/>
            </a:pPr>
            <a:r>
              <a:rPr lang="en-US" sz="1400" b="1"/>
              <a:t>Strategisk posisjon og markedspotensial</a:t>
            </a:r>
          </a:p>
          <a:p>
            <a:pPr marL="0" lvl="1" indent="0">
              <a:spcBef>
                <a:spcPts val="1000"/>
              </a:spcBef>
              <a:spcAft>
                <a:spcPts val="600"/>
              </a:spcAft>
              <a:buSzPct val="80000"/>
              <a:buNone/>
            </a:pPr>
            <a:r>
              <a:rPr lang="en-US" sz="1400"/>
              <a:t>Selskapet har en klar strategi og posisjonering for vekst i regionens marked for natursteinprodukter.</a:t>
            </a:r>
          </a:p>
        </p:txBody>
      </p:sp>
      <p:sp>
        <p:nvSpPr>
          <p:cNvPr id="6" name="Title 5">
            <a:extLst>
              <a:ext uri="{FF2B5EF4-FFF2-40B4-BE49-F238E27FC236}">
                <a16:creationId xmlns:a16="http://schemas.microsoft.com/office/drawing/2014/main" id="{3C97B228-7B29-D457-EB37-89FCAB210DA2}"/>
              </a:ext>
            </a:extLst>
          </p:cNvPr>
          <p:cNvSpPr>
            <a:spLocks noGrp="1"/>
          </p:cNvSpPr>
          <p:nvPr>
            <p:ph type="title"/>
          </p:nvPr>
        </p:nvSpPr>
        <p:spPr>
          <a:xfrm>
            <a:off x="4480560" y="320040"/>
            <a:ext cx="6858000" cy="932688"/>
          </a:xfrm>
        </p:spPr>
        <p:txBody>
          <a:bodyPr vert="horz" lIns="91440" tIns="45720" rIns="91440" bIns="45720" rtlCol="0" anchor="b">
            <a:normAutofit/>
          </a:bodyPr>
          <a:lstStyle/>
          <a:p>
            <a:r>
              <a:rPr lang="nb-no" sz="3000" kern="1200">
                <a:latin typeface="+mj-lt"/>
                <a:ea typeface="+mj-ea"/>
                <a:cs typeface="+mj-cs"/>
              </a:rPr>
              <a:t>Introduksjon og investeringsmulighet</a:t>
            </a:r>
          </a:p>
        </p:txBody>
      </p:sp>
    </p:spTree>
    <p:extLst>
      <p:ext uri="{BB962C8B-B14F-4D97-AF65-F5344CB8AC3E}">
        <p14:creationId xmlns:p14="http://schemas.microsoft.com/office/powerpoint/2010/main" val="3050949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2CEB97-8EA0-AFAC-B1AD-CCB76B4E6F10}"/>
              </a:ext>
            </a:extLst>
          </p:cNvPr>
          <p:cNvSpPr>
            <a:spLocks noGrp="1"/>
          </p:cNvSpPr>
          <p:nvPr>
            <p:ph type="ftr" sz="quarter" idx="11"/>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4F863732-4971-121D-9D6D-84499A45984F}"/>
              </a:ext>
            </a:extLst>
          </p:cNvPr>
          <p:cNvSpPr>
            <a:spLocks noGrp="1"/>
          </p:cNvSpPr>
          <p:nvPr>
            <p:ph type="sldNum" sz="quarter" idx="12"/>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4</a:t>
            </a:fld>
            <a:endParaRPr lang="en-US"/>
          </a:p>
        </p:txBody>
      </p:sp>
      <p:pic>
        <p:nvPicPr>
          <p:cNvPr id="7" name="Content Placeholder 6" descr="Folk i en fabrikk">
            <a:extLst>
              <a:ext uri="{FF2B5EF4-FFF2-40B4-BE49-F238E27FC236}">
                <a16:creationId xmlns:a16="http://schemas.microsoft.com/office/drawing/2014/main" id="{AC95FCA4-15B1-4704-9766-71D93FA476C6}"/>
              </a:ext>
            </a:extLst>
          </p:cNvPr>
          <p:cNvPicPr>
            <a:picLocks noGrp="1" noChangeAspect="1"/>
          </p:cNvPicPr>
          <p:nvPr>
            <p:ph type="pic" sz="quarter" idx="13"/>
          </p:nvPr>
        </p:nvPicPr>
        <p:blipFill>
          <a:blip r:embed="rId3"/>
          <a:srcRect l="10944" r="9488"/>
          <a:stretch>
            <a:fillRect/>
          </a:stretch>
        </p:blipFill>
        <p:spPr>
          <a:xfrm>
            <a:off x="635515" y="548640"/>
            <a:ext cx="4672571" cy="3919844"/>
          </a:xfrm>
        </p:spPr>
      </p:pic>
      <p:sp>
        <p:nvSpPr>
          <p:cNvPr id="8" name="TextBox 7">
            <a:extLst>
              <a:ext uri="{FF2B5EF4-FFF2-40B4-BE49-F238E27FC236}">
                <a16:creationId xmlns:a16="http://schemas.microsoft.com/office/drawing/2014/main" id="{AC1C854F-02E6-4FAB-8282-9EED0764090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0" y="549275"/>
            <a:ext cx="5212080" cy="5783263"/>
          </a:xfrm>
          <a:prstGeom prst="rect">
            <a:avLst/>
          </a:prstGeom>
        </p:spPr>
        <p:txBody>
          <a:bodyPr>
            <a:normAutofit/>
          </a:bodyPr>
          <a:lstStyle/>
          <a:p>
            <a:pPr marL="0" indent="0">
              <a:spcBef>
                <a:spcPts val="2500"/>
              </a:spcBef>
              <a:spcAft>
                <a:spcPts val="600"/>
              </a:spcAft>
              <a:buSzPct val="80000"/>
              <a:buNone/>
            </a:pPr>
            <a:r>
              <a:rPr lang="en-US" sz="1400" b="1"/>
              <a:t>Regulert uttak og konsesjon</a:t>
            </a:r>
          </a:p>
          <a:p>
            <a:pPr marL="0" lvl="1" indent="0">
              <a:spcBef>
                <a:spcPts val="1000"/>
              </a:spcBef>
              <a:spcAft>
                <a:spcPts val="600"/>
              </a:spcAft>
              <a:buSzPct val="80000"/>
              <a:buNone/>
            </a:pPr>
            <a:r>
              <a:rPr lang="en-US" sz="1400"/>
              <a:t>Prosjektet har godkjent regulert uttak og konsesjon, sikret av nasjonale myndigheter og lokal driftsplan.</a:t>
            </a:r>
          </a:p>
          <a:p>
            <a:pPr marL="0" indent="0">
              <a:spcBef>
                <a:spcPts val="2500"/>
              </a:spcBef>
              <a:spcAft>
                <a:spcPts val="600"/>
              </a:spcAft>
              <a:buSzPct val="80000"/>
              <a:buNone/>
            </a:pPr>
            <a:r>
              <a:rPr lang="en-US" sz="1400" b="1"/>
              <a:t>Dokumentert kvalitet og kundeaksept</a:t>
            </a:r>
          </a:p>
          <a:p>
            <a:pPr marL="0" lvl="1" indent="0">
              <a:spcBef>
                <a:spcPts val="1000"/>
              </a:spcBef>
              <a:spcAft>
                <a:spcPts val="600"/>
              </a:spcAft>
              <a:buSzPct val="80000"/>
              <a:buNone/>
            </a:pPr>
            <a:r>
              <a:rPr lang="en-US" sz="1400"/>
              <a:t>Prøveuttak er fullført med bekreftet kvalitet og positive tilbakemeldinger fra kunder, som styrker prosjektets troverdighet.</a:t>
            </a:r>
          </a:p>
          <a:p>
            <a:pPr marL="0" indent="0">
              <a:spcBef>
                <a:spcPts val="2500"/>
              </a:spcBef>
              <a:spcAft>
                <a:spcPts val="600"/>
              </a:spcAft>
              <a:buSzPct val="80000"/>
              <a:buNone/>
            </a:pPr>
            <a:r>
              <a:rPr lang="en-US" sz="1400" b="1"/>
              <a:t>Investering og risikoreduksjon</a:t>
            </a:r>
          </a:p>
          <a:p>
            <a:pPr marL="0" lvl="1" indent="0">
              <a:spcBef>
                <a:spcPts val="1000"/>
              </a:spcBef>
              <a:spcAft>
                <a:spcPts val="600"/>
              </a:spcAft>
              <a:buSzPct val="80000"/>
              <a:buNone/>
            </a:pPr>
            <a:r>
              <a:rPr lang="en-US" sz="1400"/>
              <a:t>Kapital fra emisjonen finansierer maskiner og oppstart, og reduserer investorers risiko ved å ha passert usikre faser.</a:t>
            </a:r>
          </a:p>
          <a:p>
            <a:pPr marL="0" indent="0">
              <a:spcBef>
                <a:spcPts val="2500"/>
              </a:spcBef>
              <a:spcAft>
                <a:spcPts val="600"/>
              </a:spcAft>
              <a:buSzPct val="80000"/>
              <a:buNone/>
            </a:pPr>
            <a:r>
              <a:rPr lang="en-US" sz="1400" b="1"/>
              <a:t>Klar kommersialiseringsstrategi</a:t>
            </a:r>
          </a:p>
          <a:p>
            <a:pPr marL="0" lvl="1" indent="0">
              <a:spcBef>
                <a:spcPts val="1000"/>
              </a:spcBef>
              <a:spcAft>
                <a:spcPts val="600"/>
              </a:spcAft>
              <a:buSzPct val="80000"/>
              <a:buNone/>
            </a:pPr>
            <a:r>
              <a:rPr lang="en-US" sz="1400"/>
              <a:t>Selskapet har en tydelig plan for kommersialisering, som gir realaktiva med stabil kontantstrøm og verdipotensial.</a:t>
            </a:r>
          </a:p>
        </p:txBody>
      </p:sp>
      <p:sp>
        <p:nvSpPr>
          <p:cNvPr id="6" name="Title 5">
            <a:extLst>
              <a:ext uri="{FF2B5EF4-FFF2-40B4-BE49-F238E27FC236}">
                <a16:creationId xmlns:a16="http://schemas.microsoft.com/office/drawing/2014/main" id="{F78FCA65-C170-6116-68A8-D7B84E6DD5A5}"/>
              </a:ext>
            </a:extLst>
          </p:cNvPr>
          <p:cNvSpPr>
            <a:spLocks noGrp="1"/>
          </p:cNvSpPr>
          <p:nvPr>
            <p:ph type="title"/>
          </p:nvPr>
        </p:nvSpPr>
        <p:spPr>
          <a:xfrm>
            <a:off x="548640" y="4878965"/>
            <a:ext cx="4846320" cy="1453896"/>
          </a:xfrm>
        </p:spPr>
        <p:txBody>
          <a:bodyPr vert="horz" lIns="91440" tIns="45720" rIns="91440" bIns="45720" rtlCol="0" anchor="t" anchorCtr="0">
            <a:normAutofit/>
          </a:bodyPr>
          <a:lstStyle/>
          <a:p>
            <a:r>
              <a:rPr lang="nb-no" kern="1200">
                <a:latin typeface="+mj-lt"/>
                <a:ea typeface="+mj-ea"/>
                <a:cs typeface="+mj-cs"/>
              </a:rPr>
              <a:t>Investeringscase – ferdig regulert uttak og konsesjon</a:t>
            </a:r>
          </a:p>
        </p:txBody>
      </p:sp>
    </p:spTree>
    <p:extLst>
      <p:ext uri="{BB962C8B-B14F-4D97-AF65-F5344CB8AC3E}">
        <p14:creationId xmlns:p14="http://schemas.microsoft.com/office/powerpoint/2010/main" val="3930635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22A6E4-72B3-F4E3-4177-1A6B10D2C2E6}"/>
              </a:ext>
            </a:extLst>
          </p:cNvPr>
          <p:cNvSpPr>
            <a:spLocks noGrp="1"/>
          </p:cNvSpPr>
          <p:nvPr>
            <p:ph type="ftr" sz="quarter" idx="16"/>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95470C57-AA0B-12D4-464C-7ECD3372522F}"/>
              </a:ext>
            </a:extLst>
          </p:cNvPr>
          <p:cNvSpPr>
            <a:spLocks noGrp="1"/>
          </p:cNvSpPr>
          <p:nvPr>
            <p:ph type="sldNum" sz="quarter" idx="17"/>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5</a:t>
            </a:fld>
            <a:endParaRPr lang="en-US"/>
          </a:p>
        </p:txBody>
      </p:sp>
      <p:pic>
        <p:nvPicPr>
          <p:cNvPr id="7" name="Content Placeholder 6" descr="Bakgrunn av gul industriell stans, bobbin, metallkabel, trommetrådspoler, stabletekstur med kopieringsområde">
            <a:extLst>
              <a:ext uri="{FF2B5EF4-FFF2-40B4-BE49-F238E27FC236}">
                <a16:creationId xmlns:a16="http://schemas.microsoft.com/office/drawing/2014/main" id="{53172D81-60DE-4DED-A19E-A931E3A18302}"/>
              </a:ext>
            </a:extLst>
          </p:cNvPr>
          <p:cNvPicPr>
            <a:picLocks noGrp="1" noChangeAspect="1"/>
          </p:cNvPicPr>
          <p:nvPr>
            <p:ph type="pic" sz="quarter" idx="13"/>
          </p:nvPr>
        </p:nvPicPr>
        <p:blipFill>
          <a:blip r:embed="rId3"/>
          <a:srcRect l="44313" r="16967" b="-1"/>
          <a:stretch>
            <a:fillRect/>
          </a:stretch>
        </p:blipFill>
        <p:spPr>
          <a:xfrm>
            <a:off x="20" y="1"/>
            <a:ext cx="4023340" cy="6858000"/>
          </a:xfrm>
        </p:spPr>
      </p:pic>
      <p:sp>
        <p:nvSpPr>
          <p:cNvPr id="8" name="TextBox 7">
            <a:extLst>
              <a:ext uri="{FF2B5EF4-FFF2-40B4-BE49-F238E27FC236}">
                <a16:creationId xmlns:a16="http://schemas.microsoft.com/office/drawing/2014/main" id="{B4CDD4B2-C5C8-4A86-A02A-763A75310BB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80560" y="1380744"/>
            <a:ext cx="6858000" cy="4983480"/>
          </a:xfrm>
          <a:prstGeom prst="rect">
            <a:avLst/>
          </a:prstGeom>
        </p:spPr>
        <p:txBody>
          <a:bodyPr>
            <a:normAutofit/>
          </a:bodyPr>
          <a:lstStyle/>
          <a:p>
            <a:pPr marL="0" indent="0">
              <a:spcBef>
                <a:spcPts val="2500"/>
              </a:spcBef>
              <a:spcAft>
                <a:spcPts val="600"/>
              </a:spcAft>
              <a:buSzPct val="80000"/>
              <a:buNone/>
            </a:pPr>
            <a:r>
              <a:rPr lang="en-US" sz="1400" b="1"/>
              <a:t>Markedets drivkrefter</a:t>
            </a:r>
          </a:p>
          <a:p>
            <a:pPr marL="0" lvl="1" indent="0">
              <a:spcBef>
                <a:spcPts val="1000"/>
              </a:spcBef>
              <a:spcAft>
                <a:spcPts val="600"/>
              </a:spcAft>
              <a:buSzPct val="80000"/>
              <a:buNone/>
            </a:pPr>
            <a:r>
              <a:rPr lang="en-US" sz="1400"/>
              <a:t>Naturstein og masser etterspørres hovedsakelig av store infrastruktur- og byggeprosjekter, samt offentlige investeringer.</a:t>
            </a:r>
          </a:p>
          <a:p>
            <a:pPr marL="0" indent="0">
              <a:spcBef>
                <a:spcPts val="2500"/>
              </a:spcBef>
              <a:spcAft>
                <a:spcPts val="600"/>
              </a:spcAft>
              <a:buSzPct val="80000"/>
              <a:buNone/>
            </a:pPr>
            <a:r>
              <a:rPr lang="en-US" sz="1400" b="1"/>
              <a:t>Transport og logistikk</a:t>
            </a:r>
          </a:p>
          <a:p>
            <a:pPr marL="0" lvl="1" indent="0">
              <a:spcBef>
                <a:spcPts val="1000"/>
              </a:spcBef>
              <a:spcAft>
                <a:spcPts val="600"/>
              </a:spcAft>
              <a:buSzPct val="80000"/>
              <a:buNone/>
            </a:pPr>
            <a:r>
              <a:rPr lang="en-US" sz="1400"/>
              <a:t>Transportkostnader påvirker lønnsomheten, og det er økende behov for lokal leverandør med effektiv logistikk.</a:t>
            </a:r>
          </a:p>
          <a:p>
            <a:pPr marL="0" indent="0">
              <a:spcBef>
                <a:spcPts val="2500"/>
              </a:spcBef>
              <a:spcAft>
                <a:spcPts val="600"/>
              </a:spcAft>
              <a:buSzPct val="80000"/>
              <a:buNone/>
            </a:pPr>
            <a:r>
              <a:rPr lang="en-US" sz="1400" b="1"/>
              <a:t>Markedsposisjonering</a:t>
            </a:r>
          </a:p>
          <a:p>
            <a:pPr marL="0" lvl="1" indent="0">
              <a:spcBef>
                <a:spcPts val="1000"/>
              </a:spcBef>
              <a:spcAft>
                <a:spcPts val="600"/>
              </a:spcAft>
              <a:buSzPct val="80000"/>
              <a:buNone/>
            </a:pPr>
            <a:r>
              <a:rPr lang="en-US" sz="1400"/>
              <a:t>Selskapet dekker Østlandet og Sørlandet med nærhet til Grenland industriområde og eksportmuligheter via sjø og jernbane.</a:t>
            </a:r>
          </a:p>
          <a:p>
            <a:pPr marL="0" indent="0">
              <a:spcBef>
                <a:spcPts val="2500"/>
              </a:spcBef>
              <a:spcAft>
                <a:spcPts val="600"/>
              </a:spcAft>
              <a:buSzPct val="80000"/>
              <a:buNone/>
            </a:pPr>
            <a:r>
              <a:rPr lang="en-US" sz="1400" b="1"/>
              <a:t>Markedsstrategi og investorer</a:t>
            </a:r>
          </a:p>
          <a:p>
            <a:pPr marL="0" lvl="1" indent="0">
              <a:spcBef>
                <a:spcPts val="1000"/>
              </a:spcBef>
              <a:spcAft>
                <a:spcPts val="600"/>
              </a:spcAft>
              <a:buSzPct val="80000"/>
              <a:buNone/>
            </a:pPr>
            <a:r>
              <a:rPr lang="en-US" sz="1400"/>
              <a:t>Fokus på stabile leveranser, kvalitet og forutsigbare avtaler gir investorer langsiktig eksponering i markedet.</a:t>
            </a:r>
          </a:p>
        </p:txBody>
      </p:sp>
      <p:sp>
        <p:nvSpPr>
          <p:cNvPr id="6" name="Title 5">
            <a:extLst>
              <a:ext uri="{FF2B5EF4-FFF2-40B4-BE49-F238E27FC236}">
                <a16:creationId xmlns:a16="http://schemas.microsoft.com/office/drawing/2014/main" id="{65248D6A-D3D7-86BF-0958-10934015C6B8}"/>
              </a:ext>
            </a:extLst>
          </p:cNvPr>
          <p:cNvSpPr>
            <a:spLocks noGrp="1"/>
          </p:cNvSpPr>
          <p:nvPr>
            <p:ph type="title"/>
          </p:nvPr>
        </p:nvSpPr>
        <p:spPr>
          <a:xfrm>
            <a:off x="4480560" y="320040"/>
            <a:ext cx="6858000" cy="932688"/>
          </a:xfrm>
        </p:spPr>
        <p:txBody>
          <a:bodyPr vert="horz" lIns="91440" tIns="45720" rIns="91440" bIns="45720" rtlCol="0" anchor="b">
            <a:normAutofit/>
          </a:bodyPr>
          <a:lstStyle/>
          <a:p>
            <a:r>
              <a:rPr lang="nb-no" sz="2700" kern="1200">
                <a:latin typeface="+mj-lt"/>
                <a:ea typeface="+mj-ea"/>
                <a:cs typeface="+mj-cs"/>
              </a:rPr>
              <a:t>Marked og behov – etterspørsel og infrastruktur</a:t>
            </a:r>
          </a:p>
        </p:txBody>
      </p:sp>
    </p:spTree>
    <p:extLst>
      <p:ext uri="{BB962C8B-B14F-4D97-AF65-F5344CB8AC3E}">
        <p14:creationId xmlns:p14="http://schemas.microsoft.com/office/powerpoint/2010/main" val="2606024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CEE58F-A4F3-72F4-8346-0A0BE6C2351A}"/>
              </a:ext>
            </a:extLst>
          </p:cNvPr>
          <p:cNvSpPr>
            <a:spLocks noGrp="1"/>
          </p:cNvSpPr>
          <p:nvPr>
            <p:ph type="ftr" sz="quarter" idx="11"/>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CD45DF16-DCE3-7787-C611-2954E3666B37}"/>
              </a:ext>
            </a:extLst>
          </p:cNvPr>
          <p:cNvSpPr>
            <a:spLocks noGrp="1"/>
          </p:cNvSpPr>
          <p:nvPr>
            <p:ph type="sldNum" sz="quarter" idx="12"/>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6</a:t>
            </a:fld>
            <a:endParaRPr lang="en-US"/>
          </a:p>
        </p:txBody>
      </p:sp>
      <p:pic>
        <p:nvPicPr>
          <p:cNvPr id="7" name="Content Placeholder 6" descr="Jernbaneknutepunkt i Chicago fra luften">
            <a:extLst>
              <a:ext uri="{FF2B5EF4-FFF2-40B4-BE49-F238E27FC236}">
                <a16:creationId xmlns:a16="http://schemas.microsoft.com/office/drawing/2014/main" id="{54012410-AA09-4866-B7AB-94D3E3F9E475}"/>
              </a:ext>
            </a:extLst>
          </p:cNvPr>
          <p:cNvPicPr>
            <a:picLocks noGrp="1" noChangeAspect="1"/>
          </p:cNvPicPr>
          <p:nvPr>
            <p:ph type="pic" sz="quarter" idx="13"/>
          </p:nvPr>
        </p:nvPicPr>
        <p:blipFill>
          <a:blip r:embed="rId3"/>
          <a:srcRect l="20134" r="-2" b="-2"/>
          <a:stretch>
            <a:fillRect/>
          </a:stretch>
        </p:blipFill>
        <p:spPr>
          <a:xfrm>
            <a:off x="635515" y="548640"/>
            <a:ext cx="4672571" cy="3919844"/>
          </a:xfrm>
        </p:spPr>
      </p:pic>
      <p:sp>
        <p:nvSpPr>
          <p:cNvPr id="8" name="TextBox 7">
            <a:extLst>
              <a:ext uri="{FF2B5EF4-FFF2-40B4-BE49-F238E27FC236}">
                <a16:creationId xmlns:a16="http://schemas.microsoft.com/office/drawing/2014/main" id="{E0B57EC7-BE07-4408-9B60-68F735B5BE2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0" y="549275"/>
            <a:ext cx="5212080" cy="5783263"/>
          </a:xfrm>
          <a:prstGeom prst="rect">
            <a:avLst/>
          </a:prstGeom>
        </p:spPr>
        <p:txBody>
          <a:bodyPr>
            <a:normAutofit/>
          </a:bodyPr>
          <a:lstStyle/>
          <a:p>
            <a:pPr marL="0" indent="0">
              <a:spcBef>
                <a:spcPts val="2500"/>
              </a:spcBef>
              <a:spcAft>
                <a:spcPts val="600"/>
              </a:spcAft>
              <a:buSzPct val="80000"/>
              <a:buNone/>
            </a:pPr>
            <a:r>
              <a:rPr lang="en-US" sz="1400" b="1"/>
              <a:t>Strategisk vegadkomst</a:t>
            </a:r>
          </a:p>
          <a:p>
            <a:pPr marL="0" lvl="1" indent="0">
              <a:spcBef>
                <a:spcPts val="1000"/>
              </a:spcBef>
              <a:spcAft>
                <a:spcPts val="600"/>
              </a:spcAft>
              <a:buSzPct val="80000"/>
              <a:buNone/>
            </a:pPr>
            <a:r>
              <a:rPr lang="en-US" sz="1400"/>
              <a:t>Lokasjonen nær E18 gir enkel og effektiv tilgang for vei-transport til regionale kunder og marked.</a:t>
            </a:r>
          </a:p>
          <a:p>
            <a:pPr marL="0" indent="0">
              <a:spcBef>
                <a:spcPts val="2500"/>
              </a:spcBef>
              <a:spcAft>
                <a:spcPts val="600"/>
              </a:spcAft>
              <a:buSzPct val="80000"/>
              <a:buNone/>
            </a:pPr>
            <a:r>
              <a:rPr lang="en-US" sz="1400" b="1"/>
              <a:t>Jernbaneintegrasjon</a:t>
            </a:r>
          </a:p>
          <a:p>
            <a:pPr marL="0" lvl="1" indent="0">
              <a:spcBef>
                <a:spcPts val="1000"/>
              </a:spcBef>
              <a:spcAft>
                <a:spcPts val="600"/>
              </a:spcAft>
              <a:buSzPct val="80000"/>
              <a:buNone/>
            </a:pPr>
            <a:r>
              <a:rPr lang="en-US" sz="1400"/>
              <a:t>Tomtegrense mot Sørlandsbanen muliggjør etablering av lastespor for økt volum og effektiv godshåndtering.</a:t>
            </a:r>
          </a:p>
          <a:p>
            <a:pPr marL="0" indent="0">
              <a:spcBef>
                <a:spcPts val="2500"/>
              </a:spcBef>
              <a:spcAft>
                <a:spcPts val="600"/>
              </a:spcAft>
              <a:buSzPct val="80000"/>
              <a:buNone/>
            </a:pPr>
            <a:r>
              <a:rPr lang="en-US" sz="1400" b="1"/>
              <a:t>Sjøtransport via dypvannskai</a:t>
            </a:r>
          </a:p>
          <a:p>
            <a:pPr marL="0" lvl="1" indent="0">
              <a:spcBef>
                <a:spcPts val="1000"/>
              </a:spcBef>
              <a:spcAft>
                <a:spcPts val="600"/>
              </a:spcAft>
              <a:buSzPct val="80000"/>
              <a:buNone/>
            </a:pPr>
            <a:r>
              <a:rPr lang="en-US" sz="1400"/>
              <a:t>Kragerø dypvannskai åpner for sjøtransport til kysten og eksportmarkeder, og utvider logistikkmulighetene.</a:t>
            </a:r>
          </a:p>
          <a:p>
            <a:pPr marL="0" indent="0">
              <a:spcBef>
                <a:spcPts val="2500"/>
              </a:spcBef>
              <a:spcAft>
                <a:spcPts val="600"/>
              </a:spcAft>
              <a:buSzPct val="80000"/>
              <a:buNone/>
            </a:pPr>
            <a:r>
              <a:rPr lang="en-US" sz="1400" b="1"/>
              <a:t>Fleksibel og skalerbar logistikk</a:t>
            </a:r>
          </a:p>
          <a:p>
            <a:pPr marL="0" lvl="1" indent="0">
              <a:spcBef>
                <a:spcPts val="1000"/>
              </a:spcBef>
              <a:spcAft>
                <a:spcPts val="600"/>
              </a:spcAft>
              <a:buSzPct val="80000"/>
              <a:buNone/>
            </a:pPr>
            <a:r>
              <a:rPr lang="en-US" sz="1400"/>
              <a:t>Kombinasjonen av vei, sjø og jernbane gir fleksibilitet og skalerbarhet i logistikkoppsettet.</a:t>
            </a:r>
          </a:p>
        </p:txBody>
      </p:sp>
      <p:sp>
        <p:nvSpPr>
          <p:cNvPr id="6" name="Title 5">
            <a:extLst>
              <a:ext uri="{FF2B5EF4-FFF2-40B4-BE49-F238E27FC236}">
                <a16:creationId xmlns:a16="http://schemas.microsoft.com/office/drawing/2014/main" id="{1D541B5B-387F-8393-A762-F852E41D70D4}"/>
              </a:ext>
            </a:extLst>
          </p:cNvPr>
          <p:cNvSpPr>
            <a:spLocks noGrp="1"/>
          </p:cNvSpPr>
          <p:nvPr>
            <p:ph type="title"/>
          </p:nvPr>
        </p:nvSpPr>
        <p:spPr>
          <a:xfrm>
            <a:off x="548640" y="4878965"/>
            <a:ext cx="4846320" cy="1453896"/>
          </a:xfrm>
        </p:spPr>
        <p:txBody>
          <a:bodyPr vert="horz" lIns="91440" tIns="45720" rIns="91440" bIns="45720" rtlCol="0" anchor="t" anchorCtr="0">
            <a:normAutofit/>
          </a:bodyPr>
          <a:lstStyle/>
          <a:p>
            <a:r>
              <a:rPr lang="nb-no" kern="1200">
                <a:latin typeface="+mj-lt"/>
                <a:ea typeface="+mj-ea"/>
                <a:cs typeface="+mj-cs"/>
              </a:rPr>
              <a:t>Løsning – strategisk lokasjon og logistikk</a:t>
            </a:r>
          </a:p>
        </p:txBody>
      </p:sp>
    </p:spTree>
    <p:extLst>
      <p:ext uri="{BB962C8B-B14F-4D97-AF65-F5344CB8AC3E}">
        <p14:creationId xmlns:p14="http://schemas.microsoft.com/office/powerpoint/2010/main" val="3773079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7C18604-219B-08BB-9E72-B4BFB75F0224}"/>
              </a:ext>
            </a:extLst>
          </p:cNvPr>
          <p:cNvSpPr>
            <a:spLocks noGrp="1"/>
          </p:cNvSpPr>
          <p:nvPr>
            <p:ph type="ftr" sz="quarter" idx="16"/>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4225A709-77AC-D345-FC40-D9FD1304A5F4}"/>
              </a:ext>
            </a:extLst>
          </p:cNvPr>
          <p:cNvSpPr>
            <a:spLocks noGrp="1"/>
          </p:cNvSpPr>
          <p:nvPr>
            <p:ph type="sldNum" sz="quarter" idx="17"/>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7</a:t>
            </a:fld>
            <a:endParaRPr lang="en-US"/>
          </a:p>
        </p:txBody>
      </p:sp>
      <p:pic>
        <p:nvPicPr>
          <p:cNvPr id="7" name="Content Placeholder 6" descr="Kraftig godstog med fraktcontainere som krysser Port River jernbanebro, med havnebrygger, to historiske portalkraner, lagerbygninger, Adelaide Hills i bakgrunnen. Ingen lokomotiv vises, og all ID og logoer er fjernet.">
            <a:extLst>
              <a:ext uri="{FF2B5EF4-FFF2-40B4-BE49-F238E27FC236}">
                <a16:creationId xmlns:a16="http://schemas.microsoft.com/office/drawing/2014/main" id="{042284D9-1A90-441D-A8C2-5104C7447F58}"/>
              </a:ext>
            </a:extLst>
          </p:cNvPr>
          <p:cNvPicPr>
            <a:picLocks noGrp="1" noChangeAspect="1"/>
          </p:cNvPicPr>
          <p:nvPr>
            <p:ph type="pic" sz="quarter" idx="13"/>
          </p:nvPr>
        </p:nvPicPr>
        <p:blipFill>
          <a:blip r:embed="rId3"/>
          <a:srcRect l="14902"/>
          <a:stretch>
            <a:fillRect/>
          </a:stretch>
        </p:blipFill>
        <p:spPr>
          <a:xfrm>
            <a:off x="20" y="10"/>
            <a:ext cx="7781345" cy="6857990"/>
          </a:xfrm>
        </p:spPr>
      </p:pic>
      <p:sp>
        <p:nvSpPr>
          <p:cNvPr id="8" name="TextBox 7">
            <a:extLst>
              <a:ext uri="{FF2B5EF4-FFF2-40B4-BE49-F238E27FC236}">
                <a16:creationId xmlns:a16="http://schemas.microsoft.com/office/drawing/2014/main" id="{EA1E9D11-AA9E-4B0C-A321-B38A5D7FB06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29600" y="3099816"/>
            <a:ext cx="3273552" cy="2953512"/>
          </a:xfrm>
          <a:prstGeom prst="rect">
            <a:avLst/>
          </a:prstGeom>
        </p:spPr>
        <p:txBody>
          <a:bodyPr>
            <a:normAutofit/>
          </a:bodyPr>
          <a:lstStyle/>
          <a:p>
            <a:pPr marL="0" indent="0">
              <a:lnSpc>
                <a:spcPct val="90000"/>
              </a:lnSpc>
              <a:spcBef>
                <a:spcPts val="2500"/>
              </a:spcBef>
              <a:spcAft>
                <a:spcPts val="600"/>
              </a:spcAft>
              <a:buSzPct val="80000"/>
              <a:buNone/>
            </a:pPr>
            <a:r>
              <a:rPr lang="en-US" sz="900" b="1"/>
              <a:t>Bulktransport via jernbane</a:t>
            </a:r>
          </a:p>
          <a:p>
            <a:pPr marL="0" lvl="1" indent="0">
              <a:lnSpc>
                <a:spcPct val="90000"/>
              </a:lnSpc>
              <a:spcBef>
                <a:spcPts val="1000"/>
              </a:spcBef>
              <a:spcAft>
                <a:spcPts val="600"/>
              </a:spcAft>
              <a:buSzPct val="80000"/>
              <a:buNone/>
            </a:pPr>
            <a:r>
              <a:rPr lang="en-US" sz="900"/>
              <a:t>Sørlandsbanen gir effektiv volumlogistikk med tomtegrense direkte mot jernbanen, som reduserer transportkost per tonn.</a:t>
            </a:r>
          </a:p>
          <a:p>
            <a:pPr marL="0" indent="0">
              <a:lnSpc>
                <a:spcPct val="90000"/>
              </a:lnSpc>
              <a:spcBef>
                <a:spcPts val="2500"/>
              </a:spcBef>
              <a:spcAft>
                <a:spcPts val="600"/>
              </a:spcAft>
              <a:buSzPct val="80000"/>
              <a:buNone/>
            </a:pPr>
            <a:r>
              <a:rPr lang="en-US" sz="900" b="1"/>
              <a:t>Kostnadseffektiv skalering</a:t>
            </a:r>
          </a:p>
          <a:p>
            <a:pPr marL="0" lvl="1" indent="0">
              <a:lnSpc>
                <a:spcPct val="90000"/>
              </a:lnSpc>
              <a:spcBef>
                <a:spcPts val="1000"/>
              </a:spcBef>
              <a:spcAft>
                <a:spcPts val="600"/>
              </a:spcAft>
              <a:buSzPct val="80000"/>
              <a:buNone/>
            </a:pPr>
            <a:r>
              <a:rPr lang="en-US" sz="900"/>
              <a:t>Selskapet har innebygde opsjoner for skalerbarhet, som støtter kostnadseffektiv levering til Bane NOR og store prosjekter.</a:t>
            </a:r>
          </a:p>
          <a:p>
            <a:pPr marL="0" indent="0">
              <a:lnSpc>
                <a:spcPct val="90000"/>
              </a:lnSpc>
              <a:spcBef>
                <a:spcPts val="2500"/>
              </a:spcBef>
              <a:spcAft>
                <a:spcPts val="600"/>
              </a:spcAft>
              <a:buSzPct val="80000"/>
              <a:buNone/>
            </a:pPr>
            <a:r>
              <a:rPr lang="en-US" sz="900" b="1"/>
              <a:t>Multimodal transportløsning</a:t>
            </a:r>
          </a:p>
          <a:p>
            <a:pPr marL="0" lvl="1" indent="0">
              <a:lnSpc>
                <a:spcPct val="90000"/>
              </a:lnSpc>
              <a:spcBef>
                <a:spcPts val="1000"/>
              </a:spcBef>
              <a:spcAft>
                <a:spcPts val="600"/>
              </a:spcAft>
              <a:buSzPct val="80000"/>
              <a:buNone/>
            </a:pPr>
            <a:r>
              <a:rPr lang="en-US" sz="900"/>
              <a:t>Kombinasjonen av vei, sjø og bane gir fleksibilitet og konkurransefortrinn i regionens transportmarked.</a:t>
            </a:r>
          </a:p>
        </p:txBody>
      </p:sp>
      <p:sp>
        <p:nvSpPr>
          <p:cNvPr id="6" name="Title 5">
            <a:extLst>
              <a:ext uri="{FF2B5EF4-FFF2-40B4-BE49-F238E27FC236}">
                <a16:creationId xmlns:a16="http://schemas.microsoft.com/office/drawing/2014/main" id="{42667976-9CD5-1D6A-7CB8-96C64C2B9F04}"/>
              </a:ext>
            </a:extLst>
          </p:cNvPr>
          <p:cNvSpPr>
            <a:spLocks noGrp="1"/>
          </p:cNvSpPr>
          <p:nvPr>
            <p:ph type="title"/>
          </p:nvPr>
        </p:nvSpPr>
        <p:spPr>
          <a:xfrm>
            <a:off x="8229600" y="1078992"/>
            <a:ext cx="3273552" cy="1942773"/>
          </a:xfrm>
        </p:spPr>
        <p:txBody>
          <a:bodyPr vert="horz" lIns="91440" tIns="45720" rIns="91440" bIns="45720" rtlCol="0" anchor="b">
            <a:normAutofit/>
          </a:bodyPr>
          <a:lstStyle/>
          <a:p>
            <a:r>
              <a:rPr lang="nb-no" sz="2700" kern="1200">
                <a:latin typeface="+mj-lt"/>
                <a:ea typeface="+mj-ea"/>
                <a:cs typeface="+mj-cs"/>
              </a:rPr>
              <a:t>Logistikk-case – Bane NOR og bulktransport</a:t>
            </a:r>
          </a:p>
        </p:txBody>
      </p:sp>
    </p:spTree>
    <p:extLst>
      <p:ext uri="{BB962C8B-B14F-4D97-AF65-F5344CB8AC3E}">
        <p14:creationId xmlns:p14="http://schemas.microsoft.com/office/powerpoint/2010/main" val="4138002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FC81E67-58E3-1389-E8B2-AA2388A7EF0A}"/>
              </a:ext>
            </a:extLst>
          </p:cNvPr>
          <p:cNvSpPr>
            <a:spLocks noGrp="1"/>
          </p:cNvSpPr>
          <p:nvPr>
            <p:ph type="ftr" sz="quarter" idx="16"/>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C1207ECF-2308-7EAB-31B2-6F44BB1885ED}"/>
              </a:ext>
            </a:extLst>
          </p:cNvPr>
          <p:cNvSpPr>
            <a:spLocks noGrp="1"/>
          </p:cNvSpPr>
          <p:nvPr>
            <p:ph type="sldNum" sz="quarter" idx="17"/>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8</a:t>
            </a:fld>
            <a:endParaRPr lang="en-US"/>
          </a:p>
        </p:txBody>
      </p:sp>
      <p:pic>
        <p:nvPicPr>
          <p:cNvPr id="7" name="Content Placeholder 6" descr="Originalt håndmalt kart over Norge">
            <a:extLst>
              <a:ext uri="{FF2B5EF4-FFF2-40B4-BE49-F238E27FC236}">
                <a16:creationId xmlns:a16="http://schemas.microsoft.com/office/drawing/2014/main" id="{9BA47B84-E54C-47B2-B9E4-8625D484268C}"/>
              </a:ext>
            </a:extLst>
          </p:cNvPr>
          <p:cNvPicPr>
            <a:picLocks noGrp="1" noChangeAspect="1"/>
          </p:cNvPicPr>
          <p:nvPr>
            <p:ph type="pic" sz="quarter" idx="13"/>
          </p:nvPr>
        </p:nvPicPr>
        <p:blipFill>
          <a:blip r:embed="rId3"/>
          <a:stretch/>
        </p:blipFill>
        <p:spPr>
          <a:xfrm>
            <a:off x="6311265" y="0"/>
            <a:ext cx="5314950" cy="6858000"/>
          </a:xfrm>
        </p:spPr>
      </p:pic>
      <p:sp>
        <p:nvSpPr>
          <p:cNvPr id="8" name="TextBox 7">
            <a:extLst>
              <a:ext uri="{FF2B5EF4-FFF2-40B4-BE49-F238E27FC236}">
                <a16:creationId xmlns:a16="http://schemas.microsoft.com/office/drawing/2014/main" id="{8942BD03-FEE5-4283-9EFB-5CB2212DD45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1520" y="2212975"/>
            <a:ext cx="4360863" cy="4095750"/>
          </a:xfrm>
          <a:prstGeom prst="rect">
            <a:avLst/>
          </a:prstGeom>
        </p:spPr>
        <p:txBody>
          <a:bodyPr>
            <a:normAutofit/>
          </a:bodyPr>
          <a:lstStyle/>
          <a:p>
            <a:pPr marL="0" indent="0">
              <a:spcBef>
                <a:spcPts val="2500"/>
              </a:spcBef>
              <a:spcAft>
                <a:spcPts val="600"/>
              </a:spcAft>
              <a:buSzPct val="80000"/>
              <a:buNone/>
            </a:pPr>
            <a:r>
              <a:rPr lang="en-US" sz="1400" b="1"/>
              <a:t>Geografisk markedsdekning</a:t>
            </a:r>
          </a:p>
          <a:p>
            <a:pPr marL="0" lvl="1" indent="0">
              <a:spcBef>
                <a:spcPts val="1000"/>
              </a:spcBef>
              <a:spcAft>
                <a:spcPts val="600"/>
              </a:spcAft>
              <a:buSzPct val="80000"/>
              <a:buNone/>
            </a:pPr>
            <a:r>
              <a:rPr lang="en-US" sz="1400"/>
              <a:t>Selskapet dekker Østlandet og Sørlandet med nærhet til viktige industrisentre som Grenland og Kragerø.</a:t>
            </a:r>
          </a:p>
          <a:p>
            <a:pPr marL="0" indent="0">
              <a:spcBef>
                <a:spcPts val="2500"/>
              </a:spcBef>
              <a:spcAft>
                <a:spcPts val="600"/>
              </a:spcAft>
              <a:buSzPct val="80000"/>
              <a:buNone/>
            </a:pPr>
            <a:r>
              <a:rPr lang="en-US" sz="1400" b="1"/>
              <a:t>Logistikkmuligheter</a:t>
            </a:r>
          </a:p>
          <a:p>
            <a:pPr marL="0" lvl="1" indent="0">
              <a:spcBef>
                <a:spcPts val="1000"/>
              </a:spcBef>
              <a:spcAft>
                <a:spcPts val="600"/>
              </a:spcAft>
              <a:buSzPct val="80000"/>
              <a:buNone/>
            </a:pPr>
            <a:r>
              <a:rPr lang="en-US" sz="1400"/>
              <a:t>Tilgjengelige transportalternativer inkluderer vei, sjø og jernbane, som sikrer effektive leveranser til ulike markeder.</a:t>
            </a:r>
          </a:p>
          <a:p>
            <a:pPr marL="0" indent="0">
              <a:spcBef>
                <a:spcPts val="2500"/>
              </a:spcBef>
              <a:spcAft>
                <a:spcPts val="600"/>
              </a:spcAft>
              <a:buSzPct val="80000"/>
              <a:buNone/>
            </a:pPr>
            <a:r>
              <a:rPr lang="en-US" sz="1400" b="1"/>
              <a:t>Konkurransefordeler og vekst</a:t>
            </a:r>
          </a:p>
          <a:p>
            <a:pPr marL="0" lvl="1" indent="0">
              <a:spcBef>
                <a:spcPts val="1000"/>
              </a:spcBef>
              <a:spcAft>
                <a:spcPts val="600"/>
              </a:spcAft>
              <a:buSzPct val="80000"/>
              <a:buNone/>
            </a:pPr>
            <a:r>
              <a:rPr lang="en-US" sz="1400"/>
              <a:t>Strategisk beliggenhet og fullførte tillatelser gir konkurransefordeler og trygghet for fremtidig vekst.</a:t>
            </a:r>
          </a:p>
        </p:txBody>
      </p:sp>
      <p:sp>
        <p:nvSpPr>
          <p:cNvPr id="6" name="Title 5">
            <a:extLst>
              <a:ext uri="{FF2B5EF4-FFF2-40B4-BE49-F238E27FC236}">
                <a16:creationId xmlns:a16="http://schemas.microsoft.com/office/drawing/2014/main" id="{F6811AA7-77D1-97DF-1507-5B27971EBF60}"/>
              </a:ext>
            </a:extLst>
          </p:cNvPr>
          <p:cNvSpPr>
            <a:spLocks noGrp="1"/>
          </p:cNvSpPr>
          <p:nvPr>
            <p:ph type="title"/>
          </p:nvPr>
        </p:nvSpPr>
        <p:spPr>
          <a:xfrm>
            <a:off x="731520" y="583413"/>
            <a:ext cx="4361688" cy="1527048"/>
          </a:xfrm>
        </p:spPr>
        <p:txBody>
          <a:bodyPr vert="horz" lIns="91440" tIns="45720" rIns="91440" bIns="45720" rtlCol="0" anchor="b">
            <a:normAutofit/>
          </a:bodyPr>
          <a:lstStyle/>
          <a:p>
            <a:r>
              <a:rPr lang="nb-no" sz="2700" kern="1200">
                <a:latin typeface="+mj-lt"/>
                <a:ea typeface="+mj-ea"/>
                <a:cs typeface="+mj-cs"/>
              </a:rPr>
              <a:t>Kart og markedsadgang – geografisk posisjon</a:t>
            </a:r>
          </a:p>
        </p:txBody>
      </p:sp>
    </p:spTree>
    <p:extLst>
      <p:ext uri="{BB962C8B-B14F-4D97-AF65-F5344CB8AC3E}">
        <p14:creationId xmlns:p14="http://schemas.microsoft.com/office/powerpoint/2010/main" val="2799108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81B1B7-7886-3EE0-BF16-191C96F9B278}"/>
              </a:ext>
            </a:extLst>
          </p:cNvPr>
          <p:cNvSpPr>
            <a:spLocks noGrp="1"/>
          </p:cNvSpPr>
          <p:nvPr>
            <p:ph type="ftr" sz="quarter" idx="11"/>
          </p:nvPr>
        </p:nvSpPr>
        <p:spPr>
          <a:xfrm rot="5400000">
            <a:off x="-1131161" y="1592957"/>
            <a:ext cx="2973522" cy="365125"/>
          </a:xfrm>
        </p:spPr>
        <p:txBody>
          <a:bodyPr vert="horz" lIns="91440" tIns="45720" rIns="91440" bIns="45720" rtlCol="0" anchor="ctr">
            <a:normAutofit/>
          </a:bodyPr>
          <a:lstStyle/>
          <a:p>
            <a:pPr>
              <a:spcAft>
                <a:spcPts val="600"/>
              </a:spcAft>
            </a:pPr>
            <a:r>
              <a:rPr lang="nb-no" kern="1200">
                <a:latin typeface="+mn-lt"/>
                <a:ea typeface="+mn-ea"/>
                <a:cs typeface="+mn-cs"/>
              </a:rPr>
              <a:t>Bunnteksteksempel</a:t>
            </a:r>
          </a:p>
        </p:txBody>
      </p:sp>
      <p:sp>
        <p:nvSpPr>
          <p:cNvPr id="4" name="Slide Number Placeholder 3">
            <a:extLst>
              <a:ext uri="{FF2B5EF4-FFF2-40B4-BE49-F238E27FC236}">
                <a16:creationId xmlns:a16="http://schemas.microsoft.com/office/drawing/2014/main" id="{DEF7D670-78E2-943B-014B-C46191EE64B8}"/>
              </a:ext>
            </a:extLst>
          </p:cNvPr>
          <p:cNvSpPr>
            <a:spLocks noGrp="1"/>
          </p:cNvSpPr>
          <p:nvPr>
            <p:ph type="sldNum" sz="quarter" idx="12"/>
          </p:nvPr>
        </p:nvSpPr>
        <p:spPr>
          <a:xfrm>
            <a:off x="11512296" y="6356350"/>
            <a:ext cx="574620"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9</a:t>
            </a:fld>
            <a:endParaRPr lang="en-US"/>
          </a:p>
        </p:txBody>
      </p:sp>
      <p:pic>
        <p:nvPicPr>
          <p:cNvPr id="7" name="Content Placeholder 6" descr="Bussene som daglig transporterte folk parkerte i påvente av ny tjeneste for nye forbindelser">
            <a:extLst>
              <a:ext uri="{FF2B5EF4-FFF2-40B4-BE49-F238E27FC236}">
                <a16:creationId xmlns:a16="http://schemas.microsoft.com/office/drawing/2014/main" id="{0800854A-5C87-4E0E-8522-6C4F408A17C5}"/>
              </a:ext>
            </a:extLst>
          </p:cNvPr>
          <p:cNvPicPr>
            <a:picLocks noGrp="1" noChangeAspect="1"/>
          </p:cNvPicPr>
          <p:nvPr>
            <p:ph type="pic" sz="quarter" idx="13"/>
          </p:nvPr>
        </p:nvPicPr>
        <p:blipFill>
          <a:blip r:embed="rId3"/>
          <a:srcRect l="20968" r="11982" b="3"/>
          <a:stretch>
            <a:fillRect/>
          </a:stretch>
        </p:blipFill>
        <p:spPr>
          <a:xfrm>
            <a:off x="635515" y="548640"/>
            <a:ext cx="4672571" cy="3919844"/>
          </a:xfrm>
        </p:spPr>
      </p:pic>
      <p:sp>
        <p:nvSpPr>
          <p:cNvPr id="8" name="TextBox 7">
            <a:extLst>
              <a:ext uri="{FF2B5EF4-FFF2-40B4-BE49-F238E27FC236}">
                <a16:creationId xmlns:a16="http://schemas.microsoft.com/office/drawing/2014/main" id="{73206FCA-FC62-4101-9666-7BCE5113E95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0" y="549275"/>
            <a:ext cx="5212080" cy="5783263"/>
          </a:xfrm>
          <a:prstGeom prst="rect">
            <a:avLst/>
          </a:prstGeom>
        </p:spPr>
        <p:txBody>
          <a:bodyPr>
            <a:normAutofit/>
          </a:bodyPr>
          <a:lstStyle/>
          <a:p>
            <a:pPr marL="0" indent="0">
              <a:spcBef>
                <a:spcPts val="2500"/>
              </a:spcBef>
              <a:spcAft>
                <a:spcPts val="600"/>
              </a:spcAft>
              <a:buSzPct val="80000"/>
              <a:buNone/>
            </a:pPr>
            <a:r>
              <a:rPr lang="en-US" sz="1400" b="1"/>
              <a:t>Regulert uttak med konsesjon</a:t>
            </a:r>
          </a:p>
          <a:p>
            <a:pPr marL="0" lvl="1" indent="0">
              <a:spcBef>
                <a:spcPts val="1000"/>
              </a:spcBef>
              <a:spcAft>
                <a:spcPts val="600"/>
              </a:spcAft>
              <a:buSzPct val="80000"/>
              <a:buNone/>
            </a:pPr>
            <a:r>
              <a:rPr lang="en-US" sz="1400"/>
              <a:t>Selskapet har ferdig regulert uttak med konsesjon som sikrer lovlig og planmessig drift uten forsinkelser.</a:t>
            </a:r>
          </a:p>
          <a:p>
            <a:pPr marL="0" indent="0">
              <a:spcBef>
                <a:spcPts val="2500"/>
              </a:spcBef>
              <a:spcAft>
                <a:spcPts val="600"/>
              </a:spcAft>
              <a:buSzPct val="80000"/>
              <a:buNone/>
            </a:pPr>
            <a:r>
              <a:rPr lang="en-US" sz="1400" b="1"/>
              <a:t>Strategisk lokasjon og logistikk</a:t>
            </a:r>
          </a:p>
          <a:p>
            <a:pPr marL="0" lvl="1" indent="0">
              <a:spcBef>
                <a:spcPts val="1000"/>
              </a:spcBef>
              <a:spcAft>
                <a:spcPts val="600"/>
              </a:spcAft>
              <a:buSzPct val="80000"/>
              <a:buNone/>
            </a:pPr>
            <a:r>
              <a:rPr lang="en-US" sz="1400"/>
              <a:t>Strategisk lokasjon og fleksibel logistikk muliggjør effektiv distribusjon til store prosjekter og tilpasning til markedets behov.</a:t>
            </a:r>
          </a:p>
          <a:p>
            <a:pPr marL="0" indent="0">
              <a:spcBef>
                <a:spcPts val="2500"/>
              </a:spcBef>
              <a:spcAft>
                <a:spcPts val="600"/>
              </a:spcAft>
              <a:buSzPct val="80000"/>
              <a:buNone/>
            </a:pPr>
            <a:r>
              <a:rPr lang="en-US" sz="1400" b="1"/>
              <a:t>Skalerbar kapasitet og kvalitet</a:t>
            </a:r>
          </a:p>
          <a:p>
            <a:pPr marL="0" lvl="1" indent="0">
              <a:spcBef>
                <a:spcPts val="1000"/>
              </a:spcBef>
              <a:spcAft>
                <a:spcPts val="600"/>
              </a:spcAft>
              <a:buSzPct val="80000"/>
              <a:buNone/>
            </a:pPr>
            <a:r>
              <a:rPr lang="en-US" sz="1400"/>
              <a:t>Skalerbar kapasitet kombinert med dokumentert høy kvalitet på steinmasser styrker selskapets konkurranseevne og reduserer risiko.</a:t>
            </a:r>
          </a:p>
          <a:p>
            <a:pPr marL="0" indent="0">
              <a:spcBef>
                <a:spcPts val="2500"/>
              </a:spcBef>
              <a:spcAft>
                <a:spcPts val="600"/>
              </a:spcAft>
              <a:buSzPct val="80000"/>
              <a:buNone/>
            </a:pPr>
            <a:r>
              <a:rPr lang="en-US" sz="1400" b="1"/>
              <a:t>Erfarent team og risikoreduksjon</a:t>
            </a:r>
          </a:p>
          <a:p>
            <a:pPr marL="0" lvl="1" indent="0">
              <a:spcBef>
                <a:spcPts val="1000"/>
              </a:spcBef>
              <a:spcAft>
                <a:spcPts val="600"/>
              </a:spcAft>
              <a:buSzPct val="80000"/>
              <a:buNone/>
            </a:pPr>
            <a:r>
              <a:rPr lang="en-US" sz="1400"/>
              <a:t>Erfaring fra entreprenørvirksomhet og operativ drift gir høy gjennomføringsevne og trygghet for investorer.</a:t>
            </a:r>
          </a:p>
        </p:txBody>
      </p:sp>
      <p:sp>
        <p:nvSpPr>
          <p:cNvPr id="6" name="Title 5">
            <a:extLst>
              <a:ext uri="{FF2B5EF4-FFF2-40B4-BE49-F238E27FC236}">
                <a16:creationId xmlns:a16="http://schemas.microsoft.com/office/drawing/2014/main" id="{43BAC0D2-393E-1E85-46F6-6755A44F4554}"/>
              </a:ext>
            </a:extLst>
          </p:cNvPr>
          <p:cNvSpPr>
            <a:spLocks noGrp="1"/>
          </p:cNvSpPr>
          <p:nvPr>
            <p:ph type="title"/>
          </p:nvPr>
        </p:nvSpPr>
        <p:spPr>
          <a:xfrm>
            <a:off x="548640" y="4878965"/>
            <a:ext cx="4846320" cy="1453896"/>
          </a:xfrm>
        </p:spPr>
        <p:txBody>
          <a:bodyPr vert="horz" lIns="91440" tIns="45720" rIns="91440" bIns="45720" rtlCol="0" anchor="t" anchorCtr="0">
            <a:normAutofit/>
          </a:bodyPr>
          <a:lstStyle/>
          <a:p>
            <a:r>
              <a:rPr lang="nb-no" sz="2700" kern="1200">
                <a:latin typeface="+mj-lt"/>
                <a:ea typeface="+mj-ea"/>
                <a:cs typeface="+mj-cs"/>
              </a:rPr>
              <a:t>Konkurransefortrinn – konsesjon, logistikk og fleksibilitet</a:t>
            </a:r>
          </a:p>
        </p:txBody>
      </p:sp>
    </p:spTree>
    <p:extLst>
      <p:ext uri="{BB962C8B-B14F-4D97-AF65-F5344CB8AC3E}">
        <p14:creationId xmlns:p14="http://schemas.microsoft.com/office/powerpoint/2010/main" val="334906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Fremheving av buegang">
  <a:themeElements>
    <a:clrScheme name="Archway">
      <a:dk1>
        <a:sysClr val="windowText" lastClr="000000"/>
      </a:dk1>
      <a:lt1>
        <a:sysClr val="window" lastClr="FFFFFF"/>
      </a:lt1>
      <a:dk2>
        <a:srgbClr val="424C4E"/>
      </a:dk2>
      <a:lt2>
        <a:srgbClr val="EDE9E7"/>
      </a:lt2>
      <a:accent1>
        <a:srgbClr val="9FA597"/>
      </a:accent1>
      <a:accent2>
        <a:srgbClr val="AEA67E"/>
      </a:accent2>
      <a:accent3>
        <a:srgbClr val="957D71"/>
      </a:accent3>
      <a:accent4>
        <a:srgbClr val="C88769"/>
      </a:accent4>
      <a:accent5>
        <a:srgbClr val="97A4AA"/>
      </a:accent5>
      <a:accent6>
        <a:srgbClr val="9FA4A5"/>
      </a:accent6>
      <a:hlink>
        <a:srgbClr val="8C9484"/>
      </a:hlink>
      <a:folHlink>
        <a:srgbClr val="C17957"/>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 Showcase" id="{96D5A4DD-CBDC-A54D-8A54-BEBAB0CE9E08}" vid="{ED69A881-4B0D-1B42-ADA2-9D3C6B7EDC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2311</Words>
  <Application>Microsoft Office PowerPoint</Application>
  <PresentationFormat>Widescreen</PresentationFormat>
  <Paragraphs>209</Paragraphs>
  <Slides>19</Slides>
  <Notes>16</Notes>
  <HiddenSlides>0</HiddenSlides>
  <MMClips>0</MMClips>
  <ScaleCrop>false</ScaleCrop>
  <HeadingPairs>
    <vt:vector size="4" baseType="variant">
      <vt:variant>
        <vt:lpstr>Tema</vt:lpstr>
      </vt:variant>
      <vt:variant>
        <vt:i4>1</vt:i4>
      </vt:variant>
      <vt:variant>
        <vt:lpstr>Lysbildetitler</vt:lpstr>
      </vt:variant>
      <vt:variant>
        <vt:i4>19</vt:i4>
      </vt:variant>
    </vt:vector>
  </HeadingPairs>
  <TitlesOfParts>
    <vt:vector size="20" baseType="lpstr">
      <vt:lpstr>Fremheving av buegang</vt:lpstr>
      <vt:lpstr>Grått og Grønt Holding AS – Premium Investor Pitch 2026</vt:lpstr>
      <vt:lpstr>PowerPoint-presentasjon</vt:lpstr>
      <vt:lpstr>Introduksjon og investeringsmulighet</vt:lpstr>
      <vt:lpstr>Investeringscase – ferdig regulert uttak og konsesjon</vt:lpstr>
      <vt:lpstr>Marked og behov – etterspørsel og infrastruktur</vt:lpstr>
      <vt:lpstr>Løsning – strategisk lokasjon og logistikk</vt:lpstr>
      <vt:lpstr>Logistikk-case – Bane NOR og bulktransport</vt:lpstr>
      <vt:lpstr>Kart og markedsadgang – geografisk posisjon</vt:lpstr>
      <vt:lpstr>Konkurransefortrinn – konsesjon, logistikk og fleksibilitet</vt:lpstr>
      <vt:lpstr>Kapitalbruk – maskiner, drift og emisjonskost</vt:lpstr>
      <vt:lpstr>Finansielle nøkkeltall – omsetning og resultat</vt:lpstr>
      <vt:lpstr>Eierstruktur og utvanning – før og etter emisjon</vt:lpstr>
      <vt:lpstr>PowerPoint-presentasjon</vt:lpstr>
      <vt:lpstr>PowerPoint-presentasjon</vt:lpstr>
      <vt:lpstr>PowerPoint-presentasjon</vt:lpstr>
      <vt:lpstr>Use of proceeds – milepæler og kapitalbruk</vt:lpstr>
      <vt:lpstr>Risiko – oppstart, marked, kostnader og miljøkrav</vt:lpstr>
      <vt:lpstr>Emisjon – vilkår og tegningsprosess</vt:lpstr>
      <vt:lpstr>Closing – call to action og kontaktinfo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andre@vesterdalanlegg.no</dc:creator>
  <cp:lastModifiedBy>Andrè Vesterdal</cp:lastModifiedBy>
  <cp:revision>2</cp:revision>
  <dcterms:modified xsi:type="dcterms:W3CDTF">2026-05-19T10:10:30Z</dcterms:modified>
</cp:coreProperties>
</file>